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9"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13824" userDrawn="1">
          <p15:clr>
            <a:srgbClr val="A4A3A4"/>
          </p15:clr>
        </p15:guide>
        <p15:guide id="3" orient="horz"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18"/>
    <p:restoredTop sz="89410" autoAdjust="0"/>
  </p:normalViewPr>
  <p:slideViewPr>
    <p:cSldViewPr snapToObjects="1" showGuides="1">
      <p:cViewPr>
        <p:scale>
          <a:sx n="30" d="100"/>
          <a:sy n="30" d="100"/>
        </p:scale>
        <p:origin x="58" y="-2683"/>
      </p:cViewPr>
      <p:guideLst>
        <p:guide orient="horz" pos="3168"/>
        <p:guide pos="13824"/>
        <p:guide orient="horz" pos="12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28CA95-763A-F941-AD90-E4F3CE420301}" type="datetimeFigureOut">
              <a:rPr lang="en-US" smtClean="0"/>
              <a:t>4/25/2019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7A25B-DBB4-9B44-83A8-A5A8309934C7}" type="slidenum">
              <a:rPr lang="en-US" smtClean="0"/>
              <a:t>‹#›</a:t>
            </a:fld>
            <a:endParaRPr lang="en-US"/>
          </a:p>
        </p:txBody>
      </p:sp>
    </p:spTree>
    <p:extLst>
      <p:ext uri="{BB962C8B-B14F-4D97-AF65-F5344CB8AC3E}">
        <p14:creationId xmlns:p14="http://schemas.microsoft.com/office/powerpoint/2010/main" val="15710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5767A25B-DBB4-9B44-83A8-A5A8309934C7}" type="slidenum">
              <a:rPr lang="en-US" smtClean="0"/>
              <a:t>1</a:t>
            </a:fld>
            <a:endParaRPr lang="en-US"/>
          </a:p>
        </p:txBody>
      </p:sp>
    </p:spTree>
    <p:extLst>
      <p:ext uri="{BB962C8B-B14F-4D97-AF65-F5344CB8AC3E}">
        <p14:creationId xmlns:p14="http://schemas.microsoft.com/office/powerpoint/2010/main" val="348951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8854DB-CBC7-0642-9B13-3D054C97565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04848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854DB-CBC7-0642-9B13-3D054C97565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89251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854DB-CBC7-0642-9B13-3D054C97565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05055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854DB-CBC7-0642-9B13-3D054C97565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73324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854DB-CBC7-0642-9B13-3D054C97565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6660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8854DB-CBC7-0642-9B13-3D054C97565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62527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8854DB-CBC7-0642-9B13-3D054C975652}"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31374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8854DB-CBC7-0642-9B13-3D054C975652}"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78235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854DB-CBC7-0642-9B13-3D054C975652}"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74008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5B8854DB-CBC7-0642-9B13-3D054C97565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36233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5B8854DB-CBC7-0642-9B13-3D054C97565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FD99-2212-BC44-902F-9C832BF7C360}" type="slidenum">
              <a:rPr lang="en-US" smtClean="0"/>
              <a:t>‹#›</a:t>
            </a:fld>
            <a:endParaRPr lang="en-US"/>
          </a:p>
        </p:txBody>
      </p:sp>
    </p:spTree>
    <p:extLst>
      <p:ext uri="{BB962C8B-B14F-4D97-AF65-F5344CB8AC3E}">
        <p14:creationId xmlns:p14="http://schemas.microsoft.com/office/powerpoint/2010/main" val="167240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5B8854DB-CBC7-0642-9B13-3D054C975652}" type="datetimeFigureOut">
              <a:rPr lang="en-US" smtClean="0"/>
              <a:t>4/25/2019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B6EFD99-2212-BC44-902F-9C832BF7C360}" type="slidenum">
              <a:rPr lang="en-US" smtClean="0"/>
              <a:t>‹#›</a:t>
            </a:fld>
            <a:endParaRPr lang="en-US"/>
          </a:p>
        </p:txBody>
      </p:sp>
    </p:spTree>
    <p:extLst>
      <p:ext uri="{BB962C8B-B14F-4D97-AF65-F5344CB8AC3E}">
        <p14:creationId xmlns:p14="http://schemas.microsoft.com/office/powerpoint/2010/main" val="14602541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384694-88DF-4018-A92F-E5EB4E35DAD3}"/>
              </a:ext>
            </a:extLst>
          </p:cNvPr>
          <p:cNvSpPr/>
          <p:nvPr/>
        </p:nvSpPr>
        <p:spPr>
          <a:xfrm>
            <a:off x="-10886" y="-3552"/>
            <a:ext cx="43891200" cy="5726464"/>
          </a:xfrm>
          <a:prstGeom prst="rect">
            <a:avLst/>
          </a:prstGeom>
          <a:solidFill>
            <a:schemeClr val="accent2">
              <a:alpha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8000" b="1" dirty="0">
                <a:solidFill>
                  <a:schemeClr val="tx1"/>
                </a:solidFill>
              </a:rPr>
              <a:t> Improving search engine results correlation using intelligent retrieval</a:t>
            </a:r>
          </a:p>
          <a:p>
            <a:pPr algn="ctr"/>
            <a:r>
              <a:rPr lang="zh-CN" altLang="en-US" sz="8000" b="1" i="1" dirty="0">
                <a:solidFill>
                  <a:schemeClr val="tx1"/>
                </a:solidFill>
              </a:rPr>
              <a:t>基于智能检索提高搜索引擎的结果相关性</a:t>
            </a:r>
            <a:endParaRPr lang="en-US" altLang="zh-CN" sz="8000" b="1" i="1" dirty="0">
              <a:solidFill>
                <a:schemeClr val="tx1"/>
              </a:solidFill>
            </a:endParaRPr>
          </a:p>
          <a:p>
            <a:pPr algn="ctr"/>
            <a:r>
              <a:rPr lang="ko-KR" altLang="en-US" sz="8000" b="1" i="1" dirty="0">
                <a:solidFill>
                  <a:schemeClr val="tx1"/>
                </a:solidFill>
              </a:rPr>
              <a:t>  지능형</a:t>
            </a:r>
            <a:r>
              <a:rPr lang="zh-CN" altLang="en-US" sz="8000" b="1" i="1" dirty="0">
                <a:solidFill>
                  <a:schemeClr val="tx1"/>
                </a:solidFill>
              </a:rPr>
              <a:t>  </a:t>
            </a:r>
            <a:r>
              <a:rPr lang="ko-KR" altLang="en-US" sz="8000" b="1" i="1" dirty="0">
                <a:solidFill>
                  <a:schemeClr val="tx1"/>
                </a:solidFill>
              </a:rPr>
              <a:t>검색을 사용한 검색 엔진의 상관관계 개선</a:t>
            </a:r>
            <a:endParaRPr lang="en-US" altLang="zh-CN" sz="8000" b="1" i="1" dirty="0">
              <a:solidFill>
                <a:schemeClr val="tx1"/>
              </a:solidFill>
            </a:endParaRPr>
          </a:p>
          <a:p>
            <a:r>
              <a:rPr lang="en-US" altLang="zh-CN" sz="4000" b="1" i="1" dirty="0">
                <a:solidFill>
                  <a:schemeClr val="tx1"/>
                </a:solidFill>
              </a:rPr>
              <a:t>                                                                                                                        </a:t>
            </a:r>
            <a:r>
              <a:rPr lang="en-US" altLang="zh-CN" sz="4000" dirty="0">
                <a:solidFill>
                  <a:schemeClr val="tx1"/>
                </a:solidFill>
              </a:rPr>
              <a:t>Yufeng Shi | yshi20@masoblive.gmu.edu , </a:t>
            </a:r>
            <a:r>
              <a:rPr lang="en-US" altLang="zh-CN" sz="4000" dirty="0" err="1">
                <a:solidFill>
                  <a:schemeClr val="tx1"/>
                </a:solidFill>
              </a:rPr>
              <a:t>Taeuk</a:t>
            </a:r>
            <a:r>
              <a:rPr lang="en-US" altLang="zh-CN" sz="4000" dirty="0">
                <a:solidFill>
                  <a:schemeClr val="tx1"/>
                </a:solidFill>
              </a:rPr>
              <a:t> Kim |tkim46@masonlive.gmu.edu, </a:t>
            </a:r>
          </a:p>
          <a:p>
            <a:pPr algn="ctr"/>
            <a:r>
              <a:rPr lang="en-US" altLang="zh-CN" sz="4000" dirty="0">
                <a:solidFill>
                  <a:schemeClr val="tx1"/>
                </a:solidFill>
              </a:rPr>
              <a:t>Gang Wu | gwu2@masonlive.gmu.edu</a:t>
            </a:r>
          </a:p>
          <a:p>
            <a:pPr algn="ctr"/>
            <a:r>
              <a:rPr lang="en-US" altLang="zh-CN" sz="4000" dirty="0">
                <a:solidFill>
                  <a:schemeClr val="tx1"/>
                </a:solidFill>
              </a:rPr>
              <a:t>Department of George Mason university, </a:t>
            </a:r>
            <a:r>
              <a:rPr lang="en-US" altLang="zh-CN" sz="4000" dirty="0" err="1">
                <a:solidFill>
                  <a:schemeClr val="tx1"/>
                </a:solidFill>
              </a:rPr>
              <a:t>Volgenau</a:t>
            </a:r>
            <a:r>
              <a:rPr lang="en-US" altLang="zh-CN" sz="4000" dirty="0">
                <a:solidFill>
                  <a:schemeClr val="tx1"/>
                </a:solidFill>
              </a:rPr>
              <a:t> School of Engineering</a:t>
            </a:r>
          </a:p>
          <a:p>
            <a:pPr algn="ctr"/>
            <a:endParaRPr lang="zh-CN" altLang="en-US" sz="9000" b="1" i="1" dirty="0">
              <a:solidFill>
                <a:schemeClr val="tx1"/>
              </a:solidFill>
            </a:endParaRPr>
          </a:p>
        </p:txBody>
      </p:sp>
      <p:pic>
        <p:nvPicPr>
          <p:cNvPr id="4" name="Picture 3" descr="A close up of a logo&#10;&#10;Description generated with very high confidence">
            <a:extLst>
              <a:ext uri="{FF2B5EF4-FFF2-40B4-BE49-F238E27FC236}">
                <a16:creationId xmlns:a16="http://schemas.microsoft.com/office/drawing/2014/main" id="{9F4A4F48-4F8B-4D65-A6A7-FE35B5DB45A9}"/>
              </a:ext>
            </a:extLst>
          </p:cNvPr>
          <p:cNvPicPr>
            <a:picLocks noChangeAspect="1"/>
          </p:cNvPicPr>
          <p:nvPr/>
        </p:nvPicPr>
        <p:blipFill>
          <a:blip r:embed="rId3"/>
          <a:stretch>
            <a:fillRect/>
          </a:stretch>
        </p:blipFill>
        <p:spPr>
          <a:xfrm>
            <a:off x="10886" y="64736"/>
            <a:ext cx="7761514" cy="5058645"/>
          </a:xfrm>
          <a:prstGeom prst="rect">
            <a:avLst/>
          </a:prstGeom>
        </p:spPr>
      </p:pic>
      <p:sp>
        <p:nvSpPr>
          <p:cNvPr id="25" name="Title 1">
            <a:extLst>
              <a:ext uri="{FF2B5EF4-FFF2-40B4-BE49-F238E27FC236}">
                <a16:creationId xmlns:a16="http://schemas.microsoft.com/office/drawing/2014/main" id="{23D061BB-1520-417F-9F04-B44ED1E673D4}"/>
              </a:ext>
            </a:extLst>
          </p:cNvPr>
          <p:cNvSpPr>
            <a:spLocks noGrp="1"/>
          </p:cNvSpPr>
          <p:nvPr>
            <p:ph type="ctrTitle"/>
          </p:nvPr>
        </p:nvSpPr>
        <p:spPr>
          <a:xfrm>
            <a:off x="29192839" y="23899298"/>
            <a:ext cx="14074138" cy="7589521"/>
          </a:xfr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rgbClr val="FFC000"/>
            </a:solidFill>
          </a:ln>
        </p:spPr>
        <p:txBody>
          <a:bodyPr anchor="t">
            <a:normAutofit/>
          </a:bodyPr>
          <a:lstStyle/>
          <a:p>
            <a:pPr lvl="0" algn="l" defTabSz="3686861">
              <a:lnSpc>
                <a:spcPct val="100000"/>
              </a:lnSpc>
              <a:spcBef>
                <a:spcPts val="0"/>
              </a:spcBef>
            </a:pPr>
            <a:r>
              <a:rPr lang="en-US" altLang="zh-CN" sz="4000" b="1" dirty="0"/>
              <a:t>Reference</a:t>
            </a:r>
            <a:br>
              <a:rPr lang="en-US" altLang="zh-CN" sz="10000" dirty="0"/>
            </a:br>
            <a:r>
              <a:rPr lang="en-US" altLang="zh-CN" sz="1800" dirty="0">
                <a:solidFill>
                  <a:prstClr val="black"/>
                </a:solidFill>
                <a:latin typeface="Calibri" panose="020F0502020204030204"/>
                <a:ea typeface="+mn-ea"/>
                <a:cs typeface="+mn-cs"/>
              </a:rPr>
              <a:t>[1] M. Sathya, J. Jayanthi and N. </a:t>
            </a:r>
            <a:r>
              <a:rPr lang="en-US" altLang="zh-CN" sz="1800" dirty="0" err="1">
                <a:solidFill>
                  <a:prstClr val="black"/>
                </a:solidFill>
                <a:latin typeface="Calibri" panose="020F0502020204030204"/>
                <a:ea typeface="+mn-ea"/>
                <a:cs typeface="+mn-cs"/>
              </a:rPr>
              <a:t>Basker</a:t>
            </a:r>
            <a:r>
              <a:rPr lang="en-US" altLang="zh-CN" sz="1800" dirty="0">
                <a:solidFill>
                  <a:prstClr val="black"/>
                </a:solidFill>
                <a:latin typeface="Calibri" panose="020F0502020204030204"/>
                <a:ea typeface="+mn-ea"/>
                <a:cs typeface="+mn-cs"/>
              </a:rPr>
              <a:t>, "Link based K-Means clustering algorithm for information retrieval," 2011 International Conference on Recent Trends in Information Technology (ICRTIT), Chennai, Tamil Nadu, 2011, pp. 1111-1115.</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[2] N. </a:t>
            </a:r>
            <a:r>
              <a:rPr lang="en-US" altLang="zh-CN" sz="1800" dirty="0" err="1">
                <a:solidFill>
                  <a:prstClr val="black"/>
                </a:solidFill>
                <a:latin typeface="Calibri" panose="020F0502020204030204"/>
                <a:ea typeface="+mn-ea"/>
                <a:cs typeface="+mn-cs"/>
              </a:rPr>
              <a:t>Duhan</a:t>
            </a:r>
            <a:r>
              <a:rPr lang="en-US" altLang="zh-CN" sz="1800" dirty="0">
                <a:solidFill>
                  <a:prstClr val="black"/>
                </a:solidFill>
                <a:latin typeface="Calibri" panose="020F0502020204030204"/>
                <a:ea typeface="+mn-ea"/>
                <a:cs typeface="+mn-cs"/>
              </a:rPr>
              <a:t>, A. K. Sharma and K. K. Bhatia, “Page Ranking Algorithms: A Survey”, 2009</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IEEE International Advance Computing Conference, Patiala, 2009, pp. 1530-1537.</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[3]L. Z. Xiang, "Research and Improvement of PageRank Sort Algorithm Based on Retrieval Results," 2014 7th International Conference on Intelligent Computation Technology and Automation, Changsha, 2014, pp. 468-471.</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[4] A. Jain, R. Sharma, G. Dixit and V. </a:t>
            </a:r>
            <a:r>
              <a:rPr lang="en-US" altLang="zh-CN" sz="1800" dirty="0" err="1">
                <a:solidFill>
                  <a:prstClr val="black"/>
                </a:solidFill>
                <a:latin typeface="Calibri" panose="020F0502020204030204"/>
                <a:ea typeface="+mn-ea"/>
                <a:cs typeface="+mn-cs"/>
              </a:rPr>
              <a:t>Tomar</a:t>
            </a:r>
            <a:r>
              <a:rPr lang="en-US" altLang="zh-CN" sz="1800" dirty="0">
                <a:solidFill>
                  <a:prstClr val="black"/>
                </a:solidFill>
                <a:latin typeface="Calibri" panose="020F0502020204030204"/>
                <a:ea typeface="+mn-ea"/>
                <a:cs typeface="+mn-cs"/>
              </a:rPr>
              <a:t>, "Page Ranking Algorithms in Web Mining, Limitations of Existing Methods and a New Method for Indexing Web Pages” , 2013, International Conference on Communication Systems and Network Technologies, Gwalior, 2013, pp. 640-645.</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[5] W. Xing and A. </a:t>
            </a:r>
            <a:r>
              <a:rPr lang="en-US" altLang="zh-CN" sz="1800" dirty="0" err="1">
                <a:solidFill>
                  <a:prstClr val="black"/>
                </a:solidFill>
                <a:latin typeface="Calibri" panose="020F0502020204030204"/>
                <a:ea typeface="+mn-ea"/>
                <a:cs typeface="+mn-cs"/>
              </a:rPr>
              <a:t>Ghorbani</a:t>
            </a:r>
            <a:r>
              <a:rPr lang="en-US" altLang="zh-CN" sz="1800" dirty="0">
                <a:solidFill>
                  <a:prstClr val="black"/>
                </a:solidFill>
                <a:latin typeface="Calibri" panose="020F0502020204030204"/>
                <a:ea typeface="+mn-ea"/>
                <a:cs typeface="+mn-cs"/>
              </a:rPr>
              <a:t>, “Weighted PageRank algorithm”, Proceedings. Second Annual Conference on Communication Networks and Services Research, 2004., Fredericton, NB, Canada, 2004, pp. 305-314. </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[6] L. Zhang, "An intelligent information retrieval algorithm based on knowledge discovery and self-organizing feature map neural network," 2016 International Conference on Inventive Computation Technologies (ICICT), Coimbatore, 2016, pp. 1-4.</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 [7] L. Yan, Y. Wei, Z. </a:t>
            </a:r>
            <a:r>
              <a:rPr lang="en-US" altLang="zh-CN" sz="1800" dirty="0" err="1">
                <a:solidFill>
                  <a:prstClr val="black"/>
                </a:solidFill>
                <a:latin typeface="Calibri" panose="020F0502020204030204"/>
                <a:ea typeface="+mn-ea"/>
                <a:cs typeface="+mn-cs"/>
              </a:rPr>
              <a:t>Gui</a:t>
            </a:r>
            <a:r>
              <a:rPr lang="en-US" altLang="zh-CN" sz="1800" dirty="0">
                <a:solidFill>
                  <a:prstClr val="black"/>
                </a:solidFill>
                <a:latin typeface="Calibri" panose="020F0502020204030204"/>
                <a:ea typeface="+mn-ea"/>
                <a:cs typeface="+mn-cs"/>
              </a:rPr>
              <a:t> and Y. Chen, "Research on PageRank and Hyperlink-Induced Topic Search in Web Structure Mining," 2011 International Conference on Internet Technology and Applications, Wuhan, 2011, pp. 1-4.</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[8] Freire, M. M., &amp; </a:t>
            </a:r>
            <a:r>
              <a:rPr lang="en-US" altLang="zh-CN" sz="1800" dirty="0" err="1">
                <a:solidFill>
                  <a:prstClr val="black"/>
                </a:solidFill>
                <a:latin typeface="Calibri" panose="020F0502020204030204"/>
                <a:ea typeface="+mn-ea"/>
                <a:cs typeface="+mn-cs"/>
              </a:rPr>
              <a:t>Periera</a:t>
            </a:r>
            <a:r>
              <a:rPr lang="en-US" altLang="zh-CN" sz="1800" dirty="0">
                <a:solidFill>
                  <a:prstClr val="black"/>
                </a:solidFill>
                <a:latin typeface="Calibri" panose="020F0502020204030204"/>
                <a:ea typeface="+mn-ea"/>
                <a:cs typeface="+mn-cs"/>
              </a:rPr>
              <a:t>, M. (2008). Encyclopedia of Internet technologies and applications. Hershey, PA: IGI Global.</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[9] Costa, M. D., &amp; Gong, Z. (n.d.). Web structure mining: An introduction. 2005 IEEE International Conference on Information Acquisition.</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[10] S. G. </a:t>
            </a:r>
            <a:r>
              <a:rPr lang="en-US" altLang="zh-CN" sz="1800" dirty="0" err="1">
                <a:solidFill>
                  <a:prstClr val="black"/>
                </a:solidFill>
                <a:latin typeface="Calibri" panose="020F0502020204030204"/>
                <a:ea typeface="+mn-ea"/>
                <a:cs typeface="+mn-cs"/>
              </a:rPr>
              <a:t>Pawar</a:t>
            </a:r>
            <a:r>
              <a:rPr lang="en-US" altLang="zh-CN" sz="1800" dirty="0">
                <a:solidFill>
                  <a:prstClr val="black"/>
                </a:solidFill>
                <a:latin typeface="Calibri" panose="020F0502020204030204"/>
                <a:ea typeface="+mn-ea"/>
                <a:cs typeface="+mn-cs"/>
              </a:rPr>
              <a:t> and P. </a:t>
            </a:r>
            <a:r>
              <a:rPr lang="en-US" altLang="zh-CN" sz="1800" dirty="0" err="1">
                <a:solidFill>
                  <a:prstClr val="black"/>
                </a:solidFill>
                <a:latin typeface="Calibri" panose="020F0502020204030204"/>
                <a:ea typeface="+mn-ea"/>
                <a:cs typeface="+mn-cs"/>
              </a:rPr>
              <a:t>Natani</a:t>
            </a:r>
            <a:r>
              <a:rPr lang="en-US" altLang="zh-CN" sz="1800" dirty="0">
                <a:solidFill>
                  <a:prstClr val="black"/>
                </a:solidFill>
                <a:latin typeface="Calibri" panose="020F0502020204030204"/>
                <a:ea typeface="+mn-ea"/>
                <a:cs typeface="+mn-cs"/>
              </a:rPr>
              <a:t>, "Effective utilization of page ranking and HITS in significant information retrieval," International Conference for Convergence for Technology-2014, Pune, 2014, pp. 1-6. </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[11] M. Sathya, J. Jayanthi and N. </a:t>
            </a:r>
            <a:r>
              <a:rPr lang="en-US" altLang="zh-CN" sz="1800" dirty="0" err="1">
                <a:solidFill>
                  <a:prstClr val="black"/>
                </a:solidFill>
                <a:latin typeface="Calibri" panose="020F0502020204030204"/>
                <a:ea typeface="+mn-ea"/>
                <a:cs typeface="+mn-cs"/>
              </a:rPr>
              <a:t>Basker</a:t>
            </a:r>
            <a:r>
              <a:rPr lang="en-US" altLang="zh-CN" sz="1800" dirty="0">
                <a:solidFill>
                  <a:prstClr val="black"/>
                </a:solidFill>
                <a:latin typeface="Calibri" panose="020F0502020204030204"/>
                <a:ea typeface="+mn-ea"/>
                <a:cs typeface="+mn-cs"/>
              </a:rPr>
              <a:t>, "Link based K-Means clustering algorithm for information retrieval," 2011 International Conference on Recent Trends in Information Technology (ICRTIT), Chennai, Tamil Nadu, 2011, pp. 1111-1115.</a:t>
            </a:r>
            <a:br>
              <a:rPr lang="en-US" altLang="zh-CN" sz="1800" dirty="0">
                <a:solidFill>
                  <a:prstClr val="black"/>
                </a:solidFill>
                <a:latin typeface="Calibri" panose="020F0502020204030204"/>
                <a:ea typeface="+mn-ea"/>
                <a:cs typeface="+mn-cs"/>
              </a:rPr>
            </a:br>
            <a:r>
              <a:rPr lang="en-US" altLang="zh-CN" sz="1800" dirty="0">
                <a:solidFill>
                  <a:prstClr val="black"/>
                </a:solidFill>
                <a:latin typeface="Calibri" panose="020F0502020204030204"/>
                <a:ea typeface="+mn-ea"/>
                <a:cs typeface="+mn-cs"/>
              </a:rPr>
              <a:t>[12] B. </a:t>
            </a:r>
            <a:r>
              <a:rPr lang="en-US" altLang="zh-CN" sz="1800" dirty="0" err="1">
                <a:solidFill>
                  <a:prstClr val="black"/>
                </a:solidFill>
                <a:latin typeface="Calibri" panose="020F0502020204030204"/>
                <a:ea typeface="+mn-ea"/>
                <a:cs typeface="+mn-cs"/>
              </a:rPr>
              <a:t>Xue</a:t>
            </a:r>
            <a:r>
              <a:rPr lang="en-US" altLang="zh-CN" sz="1800" dirty="0">
                <a:solidFill>
                  <a:prstClr val="black"/>
                </a:solidFill>
                <a:latin typeface="Calibri" panose="020F0502020204030204"/>
                <a:ea typeface="+mn-ea"/>
                <a:cs typeface="+mn-cs"/>
              </a:rPr>
              <a:t> and G. Yan, "Research on multi-agents information retrieval system based on intelligent evolution," Proceedings of 2012 2nd International Conference on Computer Science and Network Technology, Changchun, 2012, pp. 1042-1045.	</a:t>
            </a:r>
            <a:br>
              <a:rPr lang="en-US" altLang="zh-CN" sz="1800" dirty="0">
                <a:solidFill>
                  <a:prstClr val="black"/>
                </a:solidFill>
                <a:latin typeface="Calibri" panose="020F0502020204030204"/>
                <a:ea typeface="+mn-ea"/>
                <a:cs typeface="+mn-cs"/>
              </a:rPr>
            </a:br>
            <a:endParaRPr lang="zh-CN" altLang="en-US" sz="1800" dirty="0"/>
          </a:p>
        </p:txBody>
      </p:sp>
      <p:sp>
        <p:nvSpPr>
          <p:cNvPr id="26" name="Rectangle 25">
            <a:extLst>
              <a:ext uri="{FF2B5EF4-FFF2-40B4-BE49-F238E27FC236}">
                <a16:creationId xmlns:a16="http://schemas.microsoft.com/office/drawing/2014/main" id="{030A38CB-CDD6-4496-8B72-4FEFF4F0325A}"/>
              </a:ext>
            </a:extLst>
          </p:cNvPr>
          <p:cNvSpPr/>
          <p:nvPr/>
        </p:nvSpPr>
        <p:spPr>
          <a:xfrm>
            <a:off x="29192839" y="16030951"/>
            <a:ext cx="14074138" cy="6370157"/>
          </a:xfrm>
          <a:prstGeom prst="rect">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zh-CN" sz="4000" b="1" dirty="0">
                <a:solidFill>
                  <a:schemeClr val="tx1"/>
                </a:solidFill>
              </a:rPr>
              <a:t>Discussion</a:t>
            </a:r>
            <a:r>
              <a:rPr lang="en-US" altLang="zh-CN" sz="4000" dirty="0">
                <a:solidFill>
                  <a:schemeClr val="tx1"/>
                </a:solidFill>
              </a:rPr>
              <a:t> </a:t>
            </a:r>
          </a:p>
          <a:p>
            <a:r>
              <a:rPr lang="en-US" altLang="zh-CN" sz="2800" dirty="0">
                <a:solidFill>
                  <a:schemeClr val="tx1"/>
                </a:solidFill>
              </a:rPr>
              <a:t>By applying link-based and individual relevance technologies, it will be some improvements on increasing efficiency on search result and compressing calculating time as much as possible. However, the true intelligent retrieval is combing the link-based, intelligent retrieval and content-based features, which gives the future researchers the directions that they should do a lot of efforts on achieving content-based technology. In this way, the information retrieval will never bother users to spend much time to find the most relevant answers about their queries.</a:t>
            </a:r>
          </a:p>
          <a:p>
            <a:endParaRPr lang="en-US" altLang="zh-CN" sz="2800" dirty="0">
              <a:solidFill>
                <a:schemeClr val="tx1"/>
              </a:solidFill>
            </a:endParaRPr>
          </a:p>
          <a:p>
            <a:r>
              <a:rPr lang="en-US" altLang="zh-CN" sz="2800" dirty="0">
                <a:solidFill>
                  <a:schemeClr val="tx1"/>
                </a:solidFill>
              </a:rPr>
              <a:t>For the future, the researchers should consider more factors about intelligent retrieval like content-based algorithm and self-organizing feature map neural network technology. Also, the future work will add new parameter in searching algorithm using web usage mining to improve the search result this include data as server access logs, referrer logs, client-side cookies, user profile and meta data which retrieved from user’s surfing pattern.</a:t>
            </a:r>
          </a:p>
          <a:p>
            <a:endParaRPr lang="zh-CN" altLang="en-US" sz="2800" dirty="0">
              <a:solidFill>
                <a:schemeClr val="tx1"/>
              </a:solidFill>
            </a:endParaRPr>
          </a:p>
        </p:txBody>
      </p:sp>
      <p:sp>
        <p:nvSpPr>
          <p:cNvPr id="9" name="TextBox 8">
            <a:extLst>
              <a:ext uri="{FF2B5EF4-FFF2-40B4-BE49-F238E27FC236}">
                <a16:creationId xmlns:a16="http://schemas.microsoft.com/office/drawing/2014/main" id="{76C5FE6B-9390-481A-9A26-62E3D3BD73DE}"/>
              </a:ext>
            </a:extLst>
          </p:cNvPr>
          <p:cNvSpPr txBox="1"/>
          <p:nvPr/>
        </p:nvSpPr>
        <p:spPr>
          <a:xfrm>
            <a:off x="14477962" y="31775400"/>
            <a:ext cx="11391900" cy="400110"/>
          </a:xfrm>
          <a:prstGeom prst="rect">
            <a:avLst/>
          </a:prstGeom>
          <a:noFill/>
        </p:spPr>
        <p:txBody>
          <a:bodyPr wrap="square" rtlCol="0">
            <a:spAutoFit/>
          </a:bodyPr>
          <a:lstStyle/>
          <a:p>
            <a:r>
              <a:rPr lang="en-US" altLang="zh-CN" sz="2000" dirty="0"/>
              <a:t>Figure 3. multi-agent work[4] </a:t>
            </a:r>
            <a:endParaRPr lang="zh-CN" altLang="en-US" sz="2000" dirty="0"/>
          </a:p>
        </p:txBody>
      </p:sp>
      <p:sp>
        <p:nvSpPr>
          <p:cNvPr id="35" name="Rectangle 34">
            <a:extLst>
              <a:ext uri="{FF2B5EF4-FFF2-40B4-BE49-F238E27FC236}">
                <a16:creationId xmlns:a16="http://schemas.microsoft.com/office/drawing/2014/main" id="{9FF78832-194D-44ED-BB3C-607DD7FFA1BE}"/>
              </a:ext>
            </a:extLst>
          </p:cNvPr>
          <p:cNvSpPr/>
          <p:nvPr/>
        </p:nvSpPr>
        <p:spPr>
          <a:xfrm>
            <a:off x="681479" y="23549224"/>
            <a:ext cx="13167898" cy="8226176"/>
          </a:xfrm>
          <a:prstGeom prst="rect">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zh-CN" sz="4000" b="1" dirty="0">
                <a:solidFill>
                  <a:schemeClr val="tx1"/>
                </a:solidFill>
              </a:rPr>
              <a:t>Web Mining</a:t>
            </a:r>
          </a:p>
          <a:p>
            <a:pPr>
              <a:lnSpc>
                <a:spcPct val="107000"/>
              </a:lnSpc>
              <a:spcAft>
                <a:spcPts val="800"/>
              </a:spcAft>
            </a:pPr>
            <a:r>
              <a:rPr lang="en-US" altLang="zh-CN" sz="2800" dirty="0">
                <a:solidFill>
                  <a:schemeClr val="tx1"/>
                </a:solidFill>
              </a:rPr>
              <a:t>In general, Web mining can be classified into three categories Web content mining, Web structure mining and Web usage mining. </a:t>
            </a:r>
          </a:p>
          <a:p>
            <a:pPr marL="457200" indent="-457200">
              <a:lnSpc>
                <a:spcPct val="107000"/>
              </a:lnSpc>
              <a:spcAft>
                <a:spcPts val="800"/>
              </a:spcAft>
              <a:buFont typeface="Wingdings" panose="05000000000000000000" pitchFamily="2" charset="2"/>
              <a:buChar char="q"/>
            </a:pPr>
            <a:r>
              <a:rPr lang="en-US" altLang="zh-CN" sz="2800" b="1" dirty="0">
                <a:solidFill>
                  <a:schemeClr val="tx1"/>
                </a:solidFill>
              </a:rPr>
              <a:t>Web usage mining </a:t>
            </a:r>
            <a:r>
              <a:rPr lang="en-US" altLang="zh-CN" sz="2800" dirty="0">
                <a:solidFill>
                  <a:schemeClr val="tx1"/>
                </a:solidFill>
              </a:rPr>
              <a:t>focuses on techniques that could predict the behavior of users while they are interacting with the WWW [9]. Web usage mining collects the data from Weblog records to discover user access patterns of Web pages. </a:t>
            </a:r>
          </a:p>
          <a:p>
            <a:pPr marL="457200" indent="-457200">
              <a:lnSpc>
                <a:spcPct val="107000"/>
              </a:lnSpc>
              <a:spcAft>
                <a:spcPts val="800"/>
              </a:spcAft>
              <a:buFont typeface="Wingdings" panose="05000000000000000000" pitchFamily="2" charset="2"/>
              <a:buChar char="q"/>
            </a:pPr>
            <a:r>
              <a:rPr lang="en-US" altLang="zh-CN" sz="2800" b="1" dirty="0">
                <a:solidFill>
                  <a:schemeClr val="tx1"/>
                </a:solidFill>
              </a:rPr>
              <a:t>Web content mining </a:t>
            </a:r>
            <a:r>
              <a:rPr lang="en-US" altLang="zh-CN" sz="2800" dirty="0">
                <a:solidFill>
                  <a:schemeClr val="tx1"/>
                </a:solidFill>
              </a:rPr>
              <a:t>targets the knowledge discovery, in which the main objects are the traditional collections of text documents and the collections of multimedia documents such as images, videos, audios, which are embedded in or linked to the Web pages [9]. </a:t>
            </a:r>
          </a:p>
          <a:p>
            <a:pPr marL="457200" indent="-457200">
              <a:spcAft>
                <a:spcPts val="800"/>
              </a:spcAft>
              <a:buFont typeface="Wingdings" panose="05000000000000000000" pitchFamily="2" charset="2"/>
              <a:buChar char="q"/>
            </a:pPr>
            <a:r>
              <a:rPr lang="en-US" altLang="zh-CN" sz="2800" b="1" dirty="0">
                <a:solidFill>
                  <a:schemeClr val="tx1"/>
                </a:solidFill>
              </a:rPr>
              <a:t>Web structure mining </a:t>
            </a:r>
            <a:r>
              <a:rPr lang="en-US" altLang="zh-CN" sz="2800" dirty="0">
                <a:solidFill>
                  <a:schemeClr val="tx1"/>
                </a:solidFill>
              </a:rPr>
              <a:t>is also called link mining. It is mainly used in the field of information retrieval on the WWW and based on the topology of the hyperlink which can be used to improve the quality of search engine queries [8]. In general, the search engine query results are usually relatively large, the content is a lot of irrelevant information query, it can analyze and classify the similarities and relationships of hyperlinks on different websites to rank search results. [7]. For example, PageRank and Hits are the popular web structure mining algorithms.</a:t>
            </a:r>
            <a:endParaRPr lang="zh-CN" altLang="en-US" sz="4000" dirty="0">
              <a:solidFill>
                <a:schemeClr val="tx1"/>
              </a:solidFill>
            </a:endParaRPr>
          </a:p>
        </p:txBody>
      </p:sp>
      <p:sp>
        <p:nvSpPr>
          <p:cNvPr id="10" name="TextBox 9">
            <a:extLst>
              <a:ext uri="{FF2B5EF4-FFF2-40B4-BE49-F238E27FC236}">
                <a16:creationId xmlns:a16="http://schemas.microsoft.com/office/drawing/2014/main" id="{84B9D418-7F31-43F7-BA8E-2525DE8DFCB4}"/>
              </a:ext>
            </a:extLst>
          </p:cNvPr>
          <p:cNvSpPr txBox="1"/>
          <p:nvPr/>
        </p:nvSpPr>
        <p:spPr>
          <a:xfrm>
            <a:off x="738996" y="22712736"/>
            <a:ext cx="12744453" cy="369332"/>
          </a:xfrm>
          <a:prstGeom prst="rect">
            <a:avLst/>
          </a:prstGeom>
          <a:noFill/>
        </p:spPr>
        <p:txBody>
          <a:bodyPr wrap="square" rtlCol="0">
            <a:spAutoFit/>
          </a:bodyPr>
          <a:lstStyle/>
          <a:p>
            <a:r>
              <a:rPr lang="en-US" altLang="zh-CN" sz="1800" dirty="0"/>
              <a:t>figure 1. The survey about how people feel about current search engine </a:t>
            </a:r>
            <a:endParaRPr lang="zh-CN" altLang="en-US" sz="1800" dirty="0"/>
          </a:p>
        </p:txBody>
      </p:sp>
      <p:pic>
        <p:nvPicPr>
          <p:cNvPr id="16" name="Picture 15" descr="A close up of a sign&#10;&#10;Description generated with very high confidence">
            <a:extLst>
              <a:ext uri="{FF2B5EF4-FFF2-40B4-BE49-F238E27FC236}">
                <a16:creationId xmlns:a16="http://schemas.microsoft.com/office/drawing/2014/main" id="{EAEB6F4B-EA1E-4AEC-8CAE-73414C120DB6}"/>
              </a:ext>
            </a:extLst>
          </p:cNvPr>
          <p:cNvPicPr>
            <a:picLocks noChangeAspect="1"/>
          </p:cNvPicPr>
          <p:nvPr/>
        </p:nvPicPr>
        <p:blipFill>
          <a:blip r:embed="rId4"/>
          <a:stretch>
            <a:fillRect/>
          </a:stretch>
        </p:blipFill>
        <p:spPr>
          <a:xfrm>
            <a:off x="14523682" y="16380239"/>
            <a:ext cx="14074138" cy="7596663"/>
          </a:xfrm>
          <a:prstGeom prst="rect">
            <a:avLst/>
          </a:prstGeom>
        </p:spPr>
      </p:pic>
      <p:pic>
        <p:nvPicPr>
          <p:cNvPr id="18" name="Picture 17" descr="A picture containing screenshot&#10;&#10;Description generated with very high confidence">
            <a:extLst>
              <a:ext uri="{FF2B5EF4-FFF2-40B4-BE49-F238E27FC236}">
                <a16:creationId xmlns:a16="http://schemas.microsoft.com/office/drawing/2014/main" id="{112B0221-67E2-4EF4-853B-E2C357864E02}"/>
              </a:ext>
            </a:extLst>
          </p:cNvPr>
          <p:cNvPicPr>
            <a:picLocks noChangeAspect="1"/>
          </p:cNvPicPr>
          <p:nvPr/>
        </p:nvPicPr>
        <p:blipFill>
          <a:blip r:embed="rId5"/>
          <a:stretch>
            <a:fillRect/>
          </a:stretch>
        </p:blipFill>
        <p:spPr>
          <a:xfrm>
            <a:off x="14523682" y="6343689"/>
            <a:ext cx="14074140" cy="8813086"/>
          </a:xfrm>
          <a:prstGeom prst="rect">
            <a:avLst/>
          </a:prstGeom>
        </p:spPr>
      </p:pic>
      <p:pic>
        <p:nvPicPr>
          <p:cNvPr id="28" name="Picture 27" descr="A close up of a piece of paper&#10;&#10;Description generated with high confidence">
            <a:extLst>
              <a:ext uri="{FF2B5EF4-FFF2-40B4-BE49-F238E27FC236}">
                <a16:creationId xmlns:a16="http://schemas.microsoft.com/office/drawing/2014/main" id="{4E26D0F0-A3AD-4A53-B798-0E8875427163}"/>
              </a:ext>
            </a:extLst>
          </p:cNvPr>
          <p:cNvPicPr>
            <a:picLocks noChangeAspect="1"/>
          </p:cNvPicPr>
          <p:nvPr/>
        </p:nvPicPr>
        <p:blipFill>
          <a:blip r:embed="rId6"/>
          <a:stretch>
            <a:fillRect/>
          </a:stretch>
        </p:blipFill>
        <p:spPr>
          <a:xfrm>
            <a:off x="14523681" y="25055898"/>
            <a:ext cx="14074140" cy="6432921"/>
          </a:xfrm>
          <a:prstGeom prst="rect">
            <a:avLst/>
          </a:prstGeom>
        </p:spPr>
      </p:pic>
      <p:sp>
        <p:nvSpPr>
          <p:cNvPr id="30" name="TextBox 29">
            <a:extLst>
              <a:ext uri="{FF2B5EF4-FFF2-40B4-BE49-F238E27FC236}">
                <a16:creationId xmlns:a16="http://schemas.microsoft.com/office/drawing/2014/main" id="{462F3F14-952D-4986-B1B0-F63C517B2B8E}"/>
              </a:ext>
            </a:extLst>
          </p:cNvPr>
          <p:cNvSpPr txBox="1"/>
          <p:nvPr/>
        </p:nvSpPr>
        <p:spPr>
          <a:xfrm>
            <a:off x="14499298" y="24238276"/>
            <a:ext cx="8357505" cy="400110"/>
          </a:xfrm>
          <a:prstGeom prst="rect">
            <a:avLst/>
          </a:prstGeom>
          <a:noFill/>
        </p:spPr>
        <p:txBody>
          <a:bodyPr wrap="square" rtlCol="0">
            <a:spAutoFit/>
          </a:bodyPr>
          <a:lstStyle/>
          <a:p>
            <a:r>
              <a:rPr lang="en-US" altLang="zh-CN" sz="2000" dirty="0"/>
              <a:t>Figure 2. the structure of web mining</a:t>
            </a:r>
            <a:endParaRPr lang="zh-CN" altLang="en-US" sz="2000" dirty="0"/>
          </a:p>
        </p:txBody>
      </p:sp>
      <p:sp>
        <p:nvSpPr>
          <p:cNvPr id="36" name="TextBox 35">
            <a:extLst>
              <a:ext uri="{FF2B5EF4-FFF2-40B4-BE49-F238E27FC236}">
                <a16:creationId xmlns:a16="http://schemas.microsoft.com/office/drawing/2014/main" id="{6D723722-7DAE-4DE2-B16C-87CDA61C25D1}"/>
              </a:ext>
            </a:extLst>
          </p:cNvPr>
          <p:cNvSpPr txBox="1"/>
          <p:nvPr/>
        </p:nvSpPr>
        <p:spPr>
          <a:xfrm>
            <a:off x="14407381" y="15418149"/>
            <a:ext cx="8814705" cy="400110"/>
          </a:xfrm>
          <a:prstGeom prst="rect">
            <a:avLst/>
          </a:prstGeom>
          <a:noFill/>
        </p:spPr>
        <p:txBody>
          <a:bodyPr wrap="square" rtlCol="0">
            <a:spAutoFit/>
          </a:bodyPr>
          <a:lstStyle/>
          <a:p>
            <a:r>
              <a:rPr lang="en-US" altLang="zh-CN" sz="2000" dirty="0"/>
              <a:t>Figure 1. the relationship between different concepts</a:t>
            </a:r>
            <a:endParaRPr lang="zh-CN" altLang="en-US" sz="2000" dirty="0"/>
          </a:p>
        </p:txBody>
      </p:sp>
      <p:pic>
        <p:nvPicPr>
          <p:cNvPr id="41" name="Picture 40" descr="A screenshot of a cell phone&#10;&#10;Description generated with very high confidence">
            <a:extLst>
              <a:ext uri="{FF2B5EF4-FFF2-40B4-BE49-F238E27FC236}">
                <a16:creationId xmlns:a16="http://schemas.microsoft.com/office/drawing/2014/main" id="{7A771676-4667-4FFB-BDAD-0C9FE49D6E91}"/>
              </a:ext>
            </a:extLst>
          </p:cNvPr>
          <p:cNvPicPr>
            <a:picLocks noChangeAspect="1"/>
          </p:cNvPicPr>
          <p:nvPr/>
        </p:nvPicPr>
        <p:blipFill>
          <a:blip r:embed="rId7"/>
          <a:stretch>
            <a:fillRect/>
          </a:stretch>
        </p:blipFill>
        <p:spPr>
          <a:xfrm>
            <a:off x="624223" y="17742227"/>
            <a:ext cx="13282671" cy="4872685"/>
          </a:xfrm>
          <a:prstGeom prst="rect">
            <a:avLst/>
          </a:prstGeom>
        </p:spPr>
      </p:pic>
      <p:pic>
        <p:nvPicPr>
          <p:cNvPr id="1034" name="Picture 10" descr="A picture containing clipart&#10;&#10;Description automatically generated">
            <a:extLst>
              <a:ext uri="{FF2B5EF4-FFF2-40B4-BE49-F238E27FC236}">
                <a16:creationId xmlns:a16="http://schemas.microsoft.com/office/drawing/2014/main" id="{151DE934-43E5-451E-AE69-CCE1927D53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00915" y="457200"/>
            <a:ext cx="5266062" cy="336378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2">
            <a:extLst>
              <a:ext uri="{FF2B5EF4-FFF2-40B4-BE49-F238E27FC236}">
                <a16:creationId xmlns:a16="http://schemas.microsoft.com/office/drawing/2014/main" id="{4E6DFD59-D198-4368-BAD1-5934ADE5FD85}"/>
              </a:ext>
            </a:extLst>
          </p:cNvPr>
          <p:cNvSpPr/>
          <p:nvPr/>
        </p:nvSpPr>
        <p:spPr>
          <a:xfrm>
            <a:off x="738996" y="6343689"/>
            <a:ext cx="13167898" cy="10956373"/>
          </a:xfrm>
          <a:prstGeom prst="rect">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zh-CN" sz="4000" b="1" dirty="0">
                <a:solidFill>
                  <a:schemeClr val="tx1"/>
                </a:solidFill>
              </a:rPr>
              <a:t>Introduction</a:t>
            </a:r>
          </a:p>
          <a:p>
            <a:r>
              <a:rPr lang="en-US" altLang="zh-CN" sz="2800" dirty="0">
                <a:solidFill>
                  <a:schemeClr val="tx1"/>
                </a:solidFill>
              </a:rPr>
              <a:t>Due to the rapid accumulation of the information on the web, users are suffering from finding accurate and relevant information. Therefore, there were several web structure mining techniques and algorithms developed to overcome this problem. Nowadays, people mainly rely on information retrieval systems to obtain information. However, users still encounter a lot of obstacles in the searching process [1]. If users use keywords in searching process, they will get a large set of retrieval results, and few information can be valuable for them [2]. More important, it is waste of time for users to filter out irrelevant information from retrieval results [3]. To solve the problem, we need to present a new model of the information retrieval system.</a:t>
            </a:r>
          </a:p>
          <a:p>
            <a:r>
              <a:rPr lang="en-US" altLang="zh-CN" sz="2800" dirty="0">
                <a:solidFill>
                  <a:schemeClr val="tx1"/>
                </a:solidFill>
              </a:rPr>
              <a:t>Jain et. Al [4] refer two main problems of current information retrieval systems: </a:t>
            </a:r>
          </a:p>
          <a:p>
            <a:r>
              <a:rPr lang="en-US" altLang="zh-CN" sz="2800" dirty="0">
                <a:solidFill>
                  <a:schemeClr val="tx1"/>
                </a:solidFill>
              </a:rPr>
              <a:t>There are millions of data and search results, it is unable to visit all these massive web pages to find the required information. </a:t>
            </a:r>
          </a:p>
          <a:p>
            <a:r>
              <a:rPr lang="en-US" altLang="zh-CN" sz="2800" dirty="0">
                <a:solidFill>
                  <a:schemeClr val="tx1"/>
                </a:solidFill>
              </a:rPr>
              <a:t>If few initial links shown in the search results, we may not get the relevant information.</a:t>
            </a:r>
          </a:p>
          <a:p>
            <a:r>
              <a:rPr lang="en-US" altLang="zh-CN" sz="2800" dirty="0">
                <a:solidFill>
                  <a:schemeClr val="tx1"/>
                </a:solidFill>
              </a:rPr>
              <a:t> Jain et. al pointed out existing algorithms don’t apply “</a:t>
            </a:r>
            <a:r>
              <a:rPr lang="en-US" altLang="zh-CN" sz="2800" b="1" dirty="0">
                <a:solidFill>
                  <a:schemeClr val="tx1"/>
                </a:solidFill>
              </a:rPr>
              <a:t>Intelligent search factor</a:t>
            </a:r>
            <a:r>
              <a:rPr lang="en-US" altLang="zh-CN" sz="2800" dirty="0">
                <a:solidFill>
                  <a:schemeClr val="tx1"/>
                </a:solidFill>
              </a:rPr>
              <a:t>”, said the search results need to contain interpreting the inherent meaning of the query and indexing. Thus, the upcoming search engine’s aiming is to combine the personal relevance and content feature with link-based algorithm to optimize the search engine. </a:t>
            </a:r>
          </a:p>
          <a:p>
            <a:pPr>
              <a:buSzPct val="90000"/>
            </a:pPr>
            <a:r>
              <a:rPr lang="en-US" altLang="zh-CN" sz="2800" b="1" dirty="0">
                <a:solidFill>
                  <a:schemeClr val="tx1"/>
                </a:solidFill>
              </a:rPr>
              <a:t>Intelligent retrieval</a:t>
            </a:r>
            <a:endParaRPr lang="en-US" altLang="zh-CN" sz="2800" dirty="0">
              <a:solidFill>
                <a:schemeClr val="tx1"/>
              </a:solidFill>
            </a:endParaRPr>
          </a:p>
          <a:p>
            <a:r>
              <a:rPr lang="en-US" altLang="zh-CN" sz="2800" dirty="0">
                <a:solidFill>
                  <a:schemeClr val="tx1"/>
                </a:solidFill>
              </a:rPr>
              <a:t>We introduce a new term called “</a:t>
            </a:r>
            <a:r>
              <a:rPr lang="en-US" altLang="zh-CN" sz="2800" b="1" dirty="0">
                <a:solidFill>
                  <a:schemeClr val="tx1"/>
                </a:solidFill>
              </a:rPr>
              <a:t>Intelligent retrieval</a:t>
            </a:r>
            <a:r>
              <a:rPr lang="en-US" altLang="zh-CN" sz="2800" dirty="0">
                <a:solidFill>
                  <a:schemeClr val="tx1"/>
                </a:solidFill>
              </a:rPr>
              <a:t>” to achieve this goal. Intelligent retrieval can solve the semantic understanding and user feedback to return the more precise retrieval results [5]. Also, this technology will give a huge improvement on increasing efficiency on search result and compressing calculating time as much as possible [6].</a:t>
            </a:r>
          </a:p>
          <a:p>
            <a:endParaRPr lang="zh-CN" altLang="en-US" sz="2800" dirty="0">
              <a:solidFill>
                <a:schemeClr val="tx1"/>
              </a:solidFill>
            </a:endParaRPr>
          </a:p>
        </p:txBody>
      </p:sp>
      <p:sp>
        <p:nvSpPr>
          <p:cNvPr id="24" name="Rectangle 26">
            <a:extLst>
              <a:ext uri="{FF2B5EF4-FFF2-40B4-BE49-F238E27FC236}">
                <a16:creationId xmlns:a16="http://schemas.microsoft.com/office/drawing/2014/main" id="{34B70011-FEF3-4A5E-B262-D7503EE0E762}"/>
              </a:ext>
            </a:extLst>
          </p:cNvPr>
          <p:cNvSpPr/>
          <p:nvPr/>
        </p:nvSpPr>
        <p:spPr>
          <a:xfrm>
            <a:off x="29192839" y="6324888"/>
            <a:ext cx="14041482" cy="8289163"/>
          </a:xfrm>
          <a:prstGeom prst="rect">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zh-CN" sz="4000" b="1" dirty="0">
                <a:solidFill>
                  <a:schemeClr val="tx1"/>
                </a:solidFill>
              </a:rPr>
              <a:t>Intelligent Retrieval</a:t>
            </a:r>
          </a:p>
          <a:p>
            <a:r>
              <a:rPr lang="en-US" altLang="zh-CN" sz="2800" dirty="0">
                <a:solidFill>
                  <a:schemeClr val="tx1"/>
                </a:solidFill>
              </a:rPr>
              <a:t>Intelligent retrieval, a new generation of information retrieval system [3]. The most obvious difference of it with the current information system (link-based) is it can provide individual services to simplify the retrieval results [10]. At the same time, with entering user’s query demand, semantic understanding and user feedback are calculated by this system so that it can adjust and update itself to meet more precise user’s individual requirement [11]. Thus, this is why it is named intelligent retrieval.</a:t>
            </a:r>
          </a:p>
          <a:p>
            <a:pPr marL="457200" indent="-457200">
              <a:buFont typeface="Wingdings" panose="05000000000000000000" pitchFamily="2" charset="2"/>
              <a:buChar char="q"/>
            </a:pPr>
            <a:r>
              <a:rPr lang="en-US" altLang="zh-CN" sz="2800" b="1" dirty="0">
                <a:solidFill>
                  <a:schemeClr val="tx1"/>
                </a:solidFill>
              </a:rPr>
              <a:t>K-Means clustering algorithm </a:t>
            </a:r>
            <a:r>
              <a:rPr lang="en-US" altLang="zh-CN" sz="2800" dirty="0">
                <a:solidFill>
                  <a:schemeClr val="tx1"/>
                </a:solidFill>
              </a:rPr>
              <a:t>can make the results more relevant and decrease the response time when search engine retrieves the results. K-Means clustering designs a brief algorithm to achieve the division on n observations into k clusters and then to find which cluster is closest to mean value [11].</a:t>
            </a:r>
          </a:p>
          <a:p>
            <a:pPr marL="457200" indent="-457200">
              <a:buFont typeface="Wingdings" panose="05000000000000000000" pitchFamily="2" charset="2"/>
              <a:buChar char="q"/>
            </a:pPr>
            <a:r>
              <a:rPr lang="en-US" altLang="zh-CN" sz="2800" b="1" dirty="0">
                <a:solidFill>
                  <a:schemeClr val="tx1"/>
                </a:solidFill>
              </a:rPr>
              <a:t>The multi-agent i</a:t>
            </a:r>
            <a:r>
              <a:rPr lang="en-US" altLang="zh-CN" sz="2800" dirty="0">
                <a:solidFill>
                  <a:schemeClr val="tx1"/>
                </a:solidFill>
              </a:rPr>
              <a:t>s a search system which can analyze the users’ potential interest by storing the past user’s query history and visiting record on website [12]. In this way, to retrieval more relevant information for individual. Not only this, with the long time users use this algorithm, the system will continue to correct and judge itself about the preference based on the changing from search information by users. This is why it is called intelligence.</a:t>
            </a:r>
          </a:p>
          <a:p>
            <a:pPr marL="457200" indent="-457200">
              <a:buFont typeface="Wingdings" panose="05000000000000000000" pitchFamily="2" charset="2"/>
              <a:buChar char="q"/>
            </a:pPr>
            <a:r>
              <a:rPr lang="en-US" altLang="zh-CN" sz="2800" b="1" dirty="0">
                <a:solidFill>
                  <a:schemeClr val="tx1"/>
                </a:solidFill>
              </a:rPr>
              <a:t>Contend-based ranking technology</a:t>
            </a:r>
            <a:r>
              <a:rPr lang="en-US" altLang="zh-CN" sz="2800" dirty="0">
                <a:solidFill>
                  <a:schemeClr val="tx1"/>
                </a:solidFill>
              </a:rPr>
              <a:t>, a new retrieval way which consider the context of the websites’ text frequencies and similarity for ranking the page.</a:t>
            </a:r>
          </a:p>
          <a:p>
            <a:endParaRPr lang="en-US" altLang="zh-CN" sz="2800" dirty="0">
              <a:solidFill>
                <a:schemeClr val="tx1"/>
              </a:solidFill>
            </a:endParaRPr>
          </a:p>
          <a:p>
            <a:endParaRPr lang="en-US" altLang="zh-CN" sz="2800" dirty="0">
              <a:solidFill>
                <a:schemeClr val="tx1"/>
              </a:solidFill>
            </a:endParaRPr>
          </a:p>
          <a:p>
            <a:endParaRPr lang="zh-CN" altLang="en-US" sz="2800" dirty="0">
              <a:solidFill>
                <a:schemeClr val="tx1"/>
              </a:solidFill>
            </a:endParaRPr>
          </a:p>
        </p:txBody>
      </p:sp>
    </p:spTree>
    <p:extLst>
      <p:ext uri="{BB962C8B-B14F-4D97-AF65-F5344CB8AC3E}">
        <p14:creationId xmlns:p14="http://schemas.microsoft.com/office/powerpoint/2010/main" val="1709057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19157</TotalTime>
  <Words>1067</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Malgun Gothic</vt:lpstr>
      <vt:lpstr>SimSun</vt:lpstr>
      <vt:lpstr>Arial</vt:lpstr>
      <vt:lpstr>Calibri</vt:lpstr>
      <vt:lpstr>Calibri Light</vt:lpstr>
      <vt:lpstr>Wingdings</vt:lpstr>
      <vt:lpstr>Office Theme</vt:lpstr>
      <vt:lpstr>Reference [1] M. Sathya, J. Jayanthi and N. Basker, "Link based K-Means clustering algorithm for information retrieval," 2011 International Conference on Recent Trends in Information Technology (ICRTIT), Chennai, Tamil Nadu, 2011, pp. 1111-1115. [2] N. Duhan, A. K. Sharma and K. K. Bhatia, “Page Ranking Algorithms: A Survey”, 2009 IEEE International Advance Computing Conference, Patiala, 2009, pp. 1530-1537. [3]L. Z. Xiang, "Research and Improvement of PageRank Sort Algorithm Based on Retrieval Results," 2014 7th International Conference on Intelligent Computation Technology and Automation, Changsha, 2014, pp. 468-471. [4] A. Jain, R. Sharma, G. Dixit and V. Tomar, "Page Ranking Algorithms in Web Mining, Limitations of Existing Methods and a New Method for Indexing Web Pages” , 2013, International Conference on Communication Systems and Network Technologies, Gwalior, 2013, pp. 640-645. [5] W. Xing and A. Ghorbani, “Weighted PageRank algorithm”, Proceedings. Second Annual Conference on Communication Networks and Services Research, 2004., Fredericton, NB, Canada, 2004, pp. 305-314.  [6] L. Zhang, "An intelligent information retrieval algorithm based on knowledge discovery and self-organizing feature map neural network," 2016 International Conference on Inventive Computation Technologies (ICICT), Coimbatore, 2016, pp. 1-4.  [7] L. Yan, Y. Wei, Z. Gui and Y. Chen, "Research on PageRank and Hyperlink-Induced Topic Search in Web Structure Mining," 2011 International Conference on Internet Technology and Applications, Wuhan, 2011, pp. 1-4. [8] Freire, M. M., &amp; Periera, M. (2008). Encyclopedia of Internet technologies and applications. Hershey, PA: IGI Global. [9] Costa, M. D., &amp; Gong, Z. (n.d.). Web structure mining: An introduction. 2005 IEEE International Conference on Information Acquisition. [10] S. G. Pawar and P. Natani, "Effective utilization of page ranking and HITS in significant information retrieval," International Conference for Convergence for Technology-2014, Pune, 2014, pp. 1-6.  [11] M. Sathya, J. Jayanthi and N. Basker, "Link based K-Means clustering algorithm for information retrieval," 2011 International Conference on Recent Trends in Information Technology (ICRTIT), Chennai, Tamil Nadu, 2011, pp. 1111-1115. [12] B. Xue and G. Yan, "Research on multi-agents information retrieval system based on intelligent evolution," Proceedings of 2012 2nd International Conference on Computer Science and Network Technology, Changchun, 2012, pp. 1042-1045.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gwu2</cp:lastModifiedBy>
  <cp:revision>69</cp:revision>
  <dcterms:created xsi:type="dcterms:W3CDTF">2016-03-15T19:39:15Z</dcterms:created>
  <dcterms:modified xsi:type="dcterms:W3CDTF">2019-04-26T22:45:00Z</dcterms:modified>
</cp:coreProperties>
</file>