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6" r:id="rId5"/>
    <p:sldId id="274" r:id="rId6"/>
    <p:sldId id="267" r:id="rId7"/>
    <p:sldId id="268" r:id="rId8"/>
    <p:sldId id="257" r:id="rId9"/>
    <p:sldId id="258" r:id="rId10"/>
    <p:sldId id="259" r:id="rId11"/>
    <p:sldId id="260" r:id="rId12"/>
    <p:sldId id="261" r:id="rId13"/>
    <p:sldId id="262" r:id="rId14"/>
    <p:sldId id="270" r:id="rId15"/>
    <p:sldId id="271" r:id="rId16"/>
    <p:sldId id="272" r:id="rId17"/>
    <p:sldId id="273" r:id="rId18"/>
    <p:sldId id="269"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205192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76565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235140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23023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ko-KR" altLang="en-US"/>
              <a:t>마스터 제목 스타일 편집</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a:xfrm>
            <a:off x="8593667" y="6272784"/>
            <a:ext cx="2644309" cy="365125"/>
          </a:xfrm>
        </p:spPr>
        <p:txBody>
          <a:bodyPr/>
          <a:lstStyle/>
          <a:p>
            <a:fld id="{7A98622B-0C65-41A5-A7AE-671856C7B9B0}" type="datetimeFigureOut">
              <a:rPr lang="ko-KR" altLang="en-US" smtClean="0"/>
              <a:t>2019-02-05</a:t>
            </a:fld>
            <a:endParaRPr lang="ko-KR" altLang="en-US"/>
          </a:p>
        </p:txBody>
      </p:sp>
      <p:sp>
        <p:nvSpPr>
          <p:cNvPr id="5" name="Footer Placeholder 4"/>
          <p:cNvSpPr>
            <a:spLocks noGrp="1"/>
          </p:cNvSpPr>
          <p:nvPr>
            <p:ph type="ftr" sz="quarter" idx="11"/>
          </p:nvPr>
        </p:nvSpPr>
        <p:spPr>
          <a:xfrm>
            <a:off x="2182708" y="6272784"/>
            <a:ext cx="6327648" cy="365125"/>
          </a:xfrm>
        </p:spPr>
        <p:txBody>
          <a:bodyPr/>
          <a:lstStyle/>
          <a:p>
            <a:endParaRPr lang="ko-KR"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127939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278671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271216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376642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6237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ko-KR" altLang="en-US"/>
              <a:t>마스터 제목 스타일 편집</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7A98622B-0C65-41A5-A7AE-671856C7B9B0}" type="datetimeFigureOut">
              <a:rPr lang="ko-KR" altLang="en-US" smtClean="0"/>
              <a:t>2019-02-05</a:t>
            </a:fld>
            <a:endParaRPr lang="ko-KR" altLang="en-US"/>
          </a:p>
        </p:txBody>
      </p:sp>
      <p:sp>
        <p:nvSpPr>
          <p:cNvPr id="6" name="Footer Placeholder 5"/>
          <p:cNvSpPr>
            <a:spLocks noGrp="1"/>
          </p:cNvSpPr>
          <p:nvPr>
            <p:ph type="ftr" sz="quarter" idx="11"/>
          </p:nvPr>
        </p:nvSpPr>
        <p:spPr/>
        <p:txBody>
          <a:bodyPr/>
          <a:lstStyle/>
          <a:p>
            <a:endParaRPr lang="ko-KR"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415629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7A98622B-0C65-41A5-A7AE-671856C7B9B0}" type="datetimeFigureOut">
              <a:rPr lang="ko-KR" altLang="en-US" smtClean="0"/>
              <a:t>2019-02-05</a:t>
            </a:fld>
            <a:endParaRPr lang="ko-KR"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13707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A98622B-0C65-41A5-A7AE-671856C7B9B0}" type="datetimeFigureOut">
              <a:rPr lang="ko-KR" altLang="en-US" smtClean="0"/>
              <a:t>2019-02-05</a:t>
            </a:fld>
            <a:endParaRPr lang="ko-KR"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ko-KR"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31FB9DF-9379-4A02-BFBB-E94925D401CD}" type="slidenum">
              <a:rPr lang="ko-KR" altLang="en-US" smtClean="0"/>
              <a:t>‹#›</a:t>
            </a:fld>
            <a:endParaRPr lang="ko-KR" altLang="en-US"/>
          </a:p>
        </p:txBody>
      </p:sp>
    </p:spTree>
    <p:extLst>
      <p:ext uri="{BB962C8B-B14F-4D97-AF65-F5344CB8AC3E}">
        <p14:creationId xmlns:p14="http://schemas.microsoft.com/office/powerpoint/2010/main" val="3145438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1"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1"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1"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sidehighered.com/news/2007/05/24/cheating-across-cultures" TargetMode="External"/><Relationship Id="rId2" Type="http://schemas.openxmlformats.org/officeDocument/2006/relationships/hyperlink" Target="https://search.proquest.com/docview/1902047847?OpenUrlRefId=info:xri/sid:primo&amp;accountid=14541" TargetMode="External"/><Relationship Id="rId1" Type="http://schemas.openxmlformats.org/officeDocument/2006/relationships/slideLayout" Target="../slideLayouts/slideLayout2.xml"/><Relationship Id="rId5" Type="http://schemas.openxmlformats.org/officeDocument/2006/relationships/hyperlink" Target="https://oai.gmu.edu/" TargetMode="External"/><Relationship Id="rId4" Type="http://schemas.openxmlformats.org/officeDocument/2006/relationships/hyperlink" Target="http://news.chosun.com/site/data/html_dir/2013/03/23/2013032300175.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225AAD6-0C06-4BA7-9539-B529AD507800}"/>
              </a:ext>
            </a:extLst>
          </p:cNvPr>
          <p:cNvSpPr>
            <a:spLocks noGrp="1"/>
          </p:cNvSpPr>
          <p:nvPr>
            <p:ph type="ctrTitle"/>
          </p:nvPr>
        </p:nvSpPr>
        <p:spPr>
          <a:xfrm>
            <a:off x="1915128" y="1788454"/>
            <a:ext cx="8361229" cy="2091088"/>
          </a:xfrm>
        </p:spPr>
        <p:txBody>
          <a:bodyPr/>
          <a:lstStyle/>
          <a:p>
            <a:pPr algn="r"/>
            <a:r>
              <a:rPr lang="en-US" altLang="ko-KR" sz="6600" dirty="0"/>
              <a:t>Academic Integrity</a:t>
            </a:r>
            <a:br>
              <a:rPr lang="en-US" altLang="ko-KR" sz="6600" dirty="0"/>
            </a:br>
            <a:r>
              <a:rPr lang="en-US" altLang="ko-KR" sz="3200" dirty="0"/>
              <a:t>for International students</a:t>
            </a:r>
            <a:endParaRPr lang="ko-KR" altLang="en-US" sz="6600" dirty="0"/>
          </a:p>
        </p:txBody>
      </p:sp>
      <p:sp>
        <p:nvSpPr>
          <p:cNvPr id="3" name="부제목 2">
            <a:extLst>
              <a:ext uri="{FF2B5EF4-FFF2-40B4-BE49-F238E27FC236}">
                <a16:creationId xmlns:a16="http://schemas.microsoft.com/office/drawing/2014/main" id="{52D3058F-A929-4CA5-A7A5-2E4DF1A0305E}"/>
              </a:ext>
            </a:extLst>
          </p:cNvPr>
          <p:cNvSpPr>
            <a:spLocks noGrp="1"/>
          </p:cNvSpPr>
          <p:nvPr>
            <p:ph type="subTitle" idx="1"/>
          </p:nvPr>
        </p:nvSpPr>
        <p:spPr/>
        <p:txBody>
          <a:bodyPr/>
          <a:lstStyle/>
          <a:p>
            <a:pPr algn="r"/>
            <a:r>
              <a:rPr lang="en-US" altLang="ko-KR" dirty="0"/>
              <a:t>Taeuk Kim</a:t>
            </a:r>
          </a:p>
          <a:p>
            <a:pPr algn="r"/>
            <a:r>
              <a:rPr lang="en-US" altLang="ko-KR" dirty="0"/>
              <a:t>Satya Sai Jayanth</a:t>
            </a:r>
            <a:endParaRPr lang="ko-KR" altLang="en-US" dirty="0"/>
          </a:p>
        </p:txBody>
      </p:sp>
    </p:spTree>
    <p:extLst>
      <p:ext uri="{BB962C8B-B14F-4D97-AF65-F5344CB8AC3E}">
        <p14:creationId xmlns:p14="http://schemas.microsoft.com/office/powerpoint/2010/main" val="248370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AD6D-8747-48C9-9A87-06833780D4B0}"/>
              </a:ext>
            </a:extLst>
          </p:cNvPr>
          <p:cNvSpPr>
            <a:spLocks noGrp="1"/>
          </p:cNvSpPr>
          <p:nvPr>
            <p:ph type="title"/>
          </p:nvPr>
        </p:nvSpPr>
        <p:spPr/>
        <p:txBody>
          <a:bodyPr/>
          <a:lstStyle/>
          <a:p>
            <a:r>
              <a:rPr lang="en-IN" dirty="0"/>
              <a:t>Plagiarism</a:t>
            </a:r>
          </a:p>
        </p:txBody>
      </p:sp>
      <p:sp>
        <p:nvSpPr>
          <p:cNvPr id="3" name="Content Placeholder 2">
            <a:extLst>
              <a:ext uri="{FF2B5EF4-FFF2-40B4-BE49-F238E27FC236}">
                <a16:creationId xmlns:a16="http://schemas.microsoft.com/office/drawing/2014/main" id="{2AF7B18A-A91F-4F49-B8D4-7D1C7EF81EB2}"/>
              </a:ext>
            </a:extLst>
          </p:cNvPr>
          <p:cNvSpPr>
            <a:spLocks noGrp="1"/>
          </p:cNvSpPr>
          <p:nvPr>
            <p:ph idx="1"/>
          </p:nvPr>
        </p:nvSpPr>
        <p:spPr/>
        <p:txBody>
          <a:bodyPr/>
          <a:lstStyle/>
          <a:p>
            <a:r>
              <a:rPr lang="en-US" dirty="0"/>
              <a:t>Self-plagiarism.</a:t>
            </a:r>
          </a:p>
          <a:p>
            <a:r>
              <a:rPr lang="en-US" dirty="0"/>
              <a:t>False citation.</a:t>
            </a:r>
          </a:p>
          <a:p>
            <a:r>
              <a:rPr lang="en-US" dirty="0"/>
              <a:t>Inadequate citation.</a:t>
            </a:r>
          </a:p>
          <a:p>
            <a:r>
              <a:rPr lang="en-US" dirty="0"/>
              <a:t>Failure to quote sources or material</a:t>
            </a:r>
            <a:endParaRPr lang="en-IN" dirty="0"/>
          </a:p>
        </p:txBody>
      </p:sp>
    </p:spTree>
    <p:extLst>
      <p:ext uri="{BB962C8B-B14F-4D97-AF65-F5344CB8AC3E}">
        <p14:creationId xmlns:p14="http://schemas.microsoft.com/office/powerpoint/2010/main" val="337160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B023-B5F5-457D-96C2-4F796657F935}"/>
              </a:ext>
            </a:extLst>
          </p:cNvPr>
          <p:cNvSpPr>
            <a:spLocks noGrp="1"/>
          </p:cNvSpPr>
          <p:nvPr>
            <p:ph type="title"/>
          </p:nvPr>
        </p:nvSpPr>
        <p:spPr/>
        <p:txBody>
          <a:bodyPr/>
          <a:lstStyle/>
          <a:p>
            <a:r>
              <a:rPr lang="en-IN" dirty="0"/>
              <a:t>Stealing</a:t>
            </a:r>
          </a:p>
        </p:txBody>
      </p:sp>
      <p:sp>
        <p:nvSpPr>
          <p:cNvPr id="3" name="Content Placeholder 2">
            <a:extLst>
              <a:ext uri="{FF2B5EF4-FFF2-40B4-BE49-F238E27FC236}">
                <a16:creationId xmlns:a16="http://schemas.microsoft.com/office/drawing/2014/main" id="{D5829813-6CFC-49D4-84F2-916BC6525B42}"/>
              </a:ext>
            </a:extLst>
          </p:cNvPr>
          <p:cNvSpPr>
            <a:spLocks noGrp="1"/>
          </p:cNvSpPr>
          <p:nvPr>
            <p:ph idx="1"/>
          </p:nvPr>
        </p:nvSpPr>
        <p:spPr/>
        <p:txBody>
          <a:bodyPr/>
          <a:lstStyle/>
          <a:p>
            <a:r>
              <a:rPr lang="en-US" dirty="0"/>
              <a:t>Taking photos of exams/academic work without authorization or permission.</a:t>
            </a:r>
          </a:p>
          <a:p>
            <a:r>
              <a:rPr lang="en-US" dirty="0"/>
              <a:t>Taking others work without their knowledge.</a:t>
            </a:r>
          </a:p>
          <a:p>
            <a:r>
              <a:rPr lang="en-US" dirty="0"/>
              <a:t>Removing an exam or other academic work from a classroom without authorization.</a:t>
            </a:r>
          </a:p>
          <a:p>
            <a:endParaRPr lang="en-IN" dirty="0"/>
          </a:p>
        </p:txBody>
      </p:sp>
    </p:spTree>
    <p:extLst>
      <p:ext uri="{BB962C8B-B14F-4D97-AF65-F5344CB8AC3E}">
        <p14:creationId xmlns:p14="http://schemas.microsoft.com/office/powerpoint/2010/main" val="311013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11D2-6F94-49A3-A9B7-01770F6C6349}"/>
              </a:ext>
            </a:extLst>
          </p:cNvPr>
          <p:cNvSpPr>
            <a:spLocks noGrp="1"/>
          </p:cNvSpPr>
          <p:nvPr>
            <p:ph type="title"/>
          </p:nvPr>
        </p:nvSpPr>
        <p:spPr/>
        <p:txBody>
          <a:bodyPr/>
          <a:lstStyle/>
          <a:p>
            <a:r>
              <a:rPr lang="en-IN" dirty="0"/>
              <a:t>Lying</a:t>
            </a:r>
          </a:p>
        </p:txBody>
      </p:sp>
      <p:sp>
        <p:nvSpPr>
          <p:cNvPr id="3" name="Content Placeholder 2">
            <a:extLst>
              <a:ext uri="{FF2B5EF4-FFF2-40B4-BE49-F238E27FC236}">
                <a16:creationId xmlns:a16="http://schemas.microsoft.com/office/drawing/2014/main" id="{84620DEF-1B80-45D0-B81E-84AE49BE4EF4}"/>
              </a:ext>
            </a:extLst>
          </p:cNvPr>
          <p:cNvSpPr>
            <a:spLocks noGrp="1"/>
          </p:cNvSpPr>
          <p:nvPr>
            <p:ph idx="1"/>
          </p:nvPr>
        </p:nvSpPr>
        <p:spPr/>
        <p:txBody>
          <a:bodyPr/>
          <a:lstStyle/>
          <a:p>
            <a:r>
              <a:rPr lang="en-US" dirty="0"/>
              <a:t>Falsifying sources, data or information.</a:t>
            </a:r>
          </a:p>
          <a:p>
            <a:r>
              <a:rPr lang="en-US" dirty="0"/>
              <a:t>Providing false information, including identifying information.</a:t>
            </a:r>
          </a:p>
          <a:p>
            <a:r>
              <a:rPr lang="en-US" dirty="0"/>
              <a:t>Falsifying official correspondence.</a:t>
            </a:r>
          </a:p>
          <a:p>
            <a:r>
              <a:rPr lang="en-US" dirty="0"/>
              <a:t>Providing a false excuse for missing a class or test.</a:t>
            </a:r>
          </a:p>
          <a:p>
            <a:endParaRPr lang="en-IN" dirty="0"/>
          </a:p>
        </p:txBody>
      </p:sp>
    </p:spTree>
    <p:extLst>
      <p:ext uri="{BB962C8B-B14F-4D97-AF65-F5344CB8AC3E}">
        <p14:creationId xmlns:p14="http://schemas.microsoft.com/office/powerpoint/2010/main" val="88981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1B11-FF74-4D0C-B81E-9F0271A42DD3}"/>
              </a:ext>
            </a:extLst>
          </p:cNvPr>
          <p:cNvSpPr>
            <a:spLocks noGrp="1"/>
          </p:cNvSpPr>
          <p:nvPr>
            <p:ph type="title"/>
          </p:nvPr>
        </p:nvSpPr>
        <p:spPr/>
        <p:txBody>
          <a:bodyPr/>
          <a:lstStyle/>
          <a:p>
            <a:r>
              <a:rPr lang="en-US" dirty="0"/>
              <a:t>The Process and Resolution Options</a:t>
            </a:r>
            <a:endParaRPr lang="en-IN" dirty="0"/>
          </a:p>
        </p:txBody>
      </p:sp>
      <p:sp>
        <p:nvSpPr>
          <p:cNvPr id="3" name="Content Placeholder 2">
            <a:extLst>
              <a:ext uri="{FF2B5EF4-FFF2-40B4-BE49-F238E27FC236}">
                <a16:creationId xmlns:a16="http://schemas.microsoft.com/office/drawing/2014/main" id="{19CD990C-4875-4DCF-9FE6-E633A3112408}"/>
              </a:ext>
            </a:extLst>
          </p:cNvPr>
          <p:cNvSpPr>
            <a:spLocks noGrp="1"/>
          </p:cNvSpPr>
          <p:nvPr>
            <p:ph idx="1"/>
          </p:nvPr>
        </p:nvSpPr>
        <p:spPr/>
        <p:txBody>
          <a:bodyPr/>
          <a:lstStyle/>
          <a:p>
            <a:pPr marL="0" indent="0">
              <a:buNone/>
            </a:pPr>
            <a:r>
              <a:rPr lang="en-US" dirty="0"/>
              <a:t>Students have three resolution options: </a:t>
            </a:r>
          </a:p>
          <a:p>
            <a:pPr marL="0" indent="0">
              <a:buNone/>
            </a:pPr>
            <a:endParaRPr lang="en-US" dirty="0"/>
          </a:p>
          <a:p>
            <a:r>
              <a:rPr lang="en-US" dirty="0"/>
              <a:t>a prehearing resolution.</a:t>
            </a:r>
          </a:p>
          <a:p>
            <a:r>
              <a:rPr lang="en-US" dirty="0"/>
              <a:t>a full case review.</a:t>
            </a:r>
          </a:p>
          <a:p>
            <a:r>
              <a:rPr lang="en-US" dirty="0"/>
              <a:t>sanctions only case review. </a:t>
            </a:r>
            <a:endParaRPr lang="en-IN" dirty="0"/>
          </a:p>
        </p:txBody>
      </p:sp>
    </p:spTree>
    <p:extLst>
      <p:ext uri="{BB962C8B-B14F-4D97-AF65-F5344CB8AC3E}">
        <p14:creationId xmlns:p14="http://schemas.microsoft.com/office/powerpoint/2010/main" val="23193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7706-4E0E-479C-AAE9-41AC16A29847}"/>
              </a:ext>
            </a:extLst>
          </p:cNvPr>
          <p:cNvSpPr>
            <a:spLocks noGrp="1"/>
          </p:cNvSpPr>
          <p:nvPr>
            <p:ph type="title"/>
          </p:nvPr>
        </p:nvSpPr>
        <p:spPr/>
        <p:txBody>
          <a:bodyPr/>
          <a:lstStyle/>
          <a:p>
            <a:r>
              <a:rPr lang="en-IN" dirty="0"/>
              <a:t>Prehearing Resolution </a:t>
            </a:r>
          </a:p>
        </p:txBody>
      </p:sp>
      <p:sp>
        <p:nvSpPr>
          <p:cNvPr id="3" name="Content Placeholder 2">
            <a:extLst>
              <a:ext uri="{FF2B5EF4-FFF2-40B4-BE49-F238E27FC236}">
                <a16:creationId xmlns:a16="http://schemas.microsoft.com/office/drawing/2014/main" id="{EF3F628F-48DB-4E7E-8985-26E01009A644}"/>
              </a:ext>
            </a:extLst>
          </p:cNvPr>
          <p:cNvSpPr>
            <a:spLocks noGrp="1"/>
          </p:cNvSpPr>
          <p:nvPr>
            <p:ph idx="1"/>
          </p:nvPr>
        </p:nvSpPr>
        <p:spPr/>
        <p:txBody>
          <a:bodyPr/>
          <a:lstStyle/>
          <a:p>
            <a:r>
              <a:rPr lang="en-US" dirty="0"/>
              <a:t>During the prehearing </a:t>
            </a:r>
            <a:r>
              <a:rPr lang="en-US" dirty="0" err="1"/>
              <a:t>meeting,student</a:t>
            </a:r>
            <a:r>
              <a:rPr lang="en-US" dirty="0"/>
              <a:t> is presented with all information submitted by the referring party.</a:t>
            </a:r>
          </a:p>
          <a:p>
            <a:r>
              <a:rPr lang="en-US" dirty="0"/>
              <a:t> At the hearing, the student may choose to accept responsibility and the faculty recommended sanction.</a:t>
            </a:r>
            <a:endParaRPr lang="en-IN" dirty="0"/>
          </a:p>
        </p:txBody>
      </p:sp>
    </p:spTree>
    <p:extLst>
      <p:ext uri="{BB962C8B-B14F-4D97-AF65-F5344CB8AC3E}">
        <p14:creationId xmlns:p14="http://schemas.microsoft.com/office/powerpoint/2010/main" val="273832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A6A0-14B4-47B3-A28F-7C16381E9E05}"/>
              </a:ext>
            </a:extLst>
          </p:cNvPr>
          <p:cNvSpPr>
            <a:spLocks noGrp="1"/>
          </p:cNvSpPr>
          <p:nvPr>
            <p:ph type="title"/>
          </p:nvPr>
        </p:nvSpPr>
        <p:spPr/>
        <p:txBody>
          <a:bodyPr/>
          <a:lstStyle/>
          <a:p>
            <a:r>
              <a:rPr lang="en-IN" dirty="0"/>
              <a:t>Full Case Review.</a:t>
            </a:r>
            <a:br>
              <a:rPr lang="en-IN" dirty="0"/>
            </a:br>
            <a:endParaRPr lang="en-IN" dirty="0"/>
          </a:p>
        </p:txBody>
      </p:sp>
      <p:sp>
        <p:nvSpPr>
          <p:cNvPr id="3" name="Content Placeholder 2">
            <a:extLst>
              <a:ext uri="{FF2B5EF4-FFF2-40B4-BE49-F238E27FC236}">
                <a16:creationId xmlns:a16="http://schemas.microsoft.com/office/drawing/2014/main" id="{B0C757AB-4B18-4005-AA25-F2D371DFF3B7}"/>
              </a:ext>
            </a:extLst>
          </p:cNvPr>
          <p:cNvSpPr>
            <a:spLocks noGrp="1"/>
          </p:cNvSpPr>
          <p:nvPr>
            <p:ph idx="1"/>
          </p:nvPr>
        </p:nvSpPr>
        <p:spPr/>
        <p:txBody>
          <a:bodyPr/>
          <a:lstStyle/>
          <a:p>
            <a:pPr marL="0" indent="0">
              <a:buNone/>
            </a:pPr>
            <a:r>
              <a:rPr lang="en-IN" b="1" dirty="0"/>
              <a:t>In Person Hearing:</a:t>
            </a:r>
          </a:p>
          <a:p>
            <a:r>
              <a:rPr lang="en-US" dirty="0"/>
              <a:t>The incident reported is only supported by eyewitness testimony.</a:t>
            </a:r>
          </a:p>
          <a:p>
            <a:r>
              <a:rPr lang="en-US" dirty="0"/>
              <a:t>The student is facing suspension or permanent dismissal from Mason.</a:t>
            </a:r>
            <a:endParaRPr lang="en-IN" dirty="0"/>
          </a:p>
          <a:p>
            <a:pPr marL="0" indent="0">
              <a:buNone/>
            </a:pPr>
            <a:r>
              <a:rPr lang="en-IN" b="1" dirty="0"/>
              <a:t>Expedited Review:</a:t>
            </a:r>
          </a:p>
          <a:p>
            <a:r>
              <a:rPr lang="en-US" dirty="0"/>
              <a:t>An expedited review is a resolution option where neither the student nor the faculty member appear in person before the Honor Committee</a:t>
            </a:r>
            <a:endParaRPr lang="en-IN" dirty="0"/>
          </a:p>
        </p:txBody>
      </p:sp>
    </p:spTree>
    <p:extLst>
      <p:ext uri="{BB962C8B-B14F-4D97-AF65-F5344CB8AC3E}">
        <p14:creationId xmlns:p14="http://schemas.microsoft.com/office/powerpoint/2010/main" val="108893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38AF5-9267-440F-A69A-0244535EB2C1}"/>
              </a:ext>
            </a:extLst>
          </p:cNvPr>
          <p:cNvSpPr>
            <a:spLocks noGrp="1"/>
          </p:cNvSpPr>
          <p:nvPr>
            <p:ph type="title"/>
          </p:nvPr>
        </p:nvSpPr>
        <p:spPr/>
        <p:txBody>
          <a:bodyPr/>
          <a:lstStyle/>
          <a:p>
            <a:r>
              <a:rPr lang="en-IN" dirty="0"/>
              <a:t>Sanctions Only Case Review</a:t>
            </a:r>
          </a:p>
        </p:txBody>
      </p:sp>
      <p:sp>
        <p:nvSpPr>
          <p:cNvPr id="3" name="Content Placeholder 2">
            <a:extLst>
              <a:ext uri="{FF2B5EF4-FFF2-40B4-BE49-F238E27FC236}">
                <a16:creationId xmlns:a16="http://schemas.microsoft.com/office/drawing/2014/main" id="{93E19921-E85D-4621-B16A-19DAEF9B2389}"/>
              </a:ext>
            </a:extLst>
          </p:cNvPr>
          <p:cNvSpPr>
            <a:spLocks noGrp="1"/>
          </p:cNvSpPr>
          <p:nvPr>
            <p:ph idx="1"/>
          </p:nvPr>
        </p:nvSpPr>
        <p:spPr/>
        <p:txBody>
          <a:bodyPr/>
          <a:lstStyle/>
          <a:p>
            <a:r>
              <a:rPr lang="en-US" dirty="0"/>
              <a:t>The professor agrees to an amended grade related sanction.</a:t>
            </a:r>
          </a:p>
          <a:p>
            <a:r>
              <a:rPr lang="en-US" dirty="0"/>
              <a:t>The referred student demonstrates that extenuating circumstances exist that would justify the sanction being amended.</a:t>
            </a:r>
            <a:endParaRPr lang="en-IN" dirty="0"/>
          </a:p>
        </p:txBody>
      </p:sp>
    </p:spTree>
    <p:extLst>
      <p:ext uri="{BB962C8B-B14F-4D97-AF65-F5344CB8AC3E}">
        <p14:creationId xmlns:p14="http://schemas.microsoft.com/office/powerpoint/2010/main" val="392190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5DE8-8CCF-45D6-9E5D-9EAA085C9D9A}"/>
              </a:ext>
            </a:extLst>
          </p:cNvPr>
          <p:cNvSpPr>
            <a:spLocks noGrp="1"/>
          </p:cNvSpPr>
          <p:nvPr>
            <p:ph type="title"/>
          </p:nvPr>
        </p:nvSpPr>
        <p:spPr/>
        <p:txBody>
          <a:bodyPr/>
          <a:lstStyle/>
          <a:p>
            <a:r>
              <a:rPr lang="en-IN" dirty="0"/>
              <a:t>Record Keeping and Reporting </a:t>
            </a:r>
          </a:p>
        </p:txBody>
      </p:sp>
      <p:sp>
        <p:nvSpPr>
          <p:cNvPr id="3" name="Content Placeholder 2">
            <a:extLst>
              <a:ext uri="{FF2B5EF4-FFF2-40B4-BE49-F238E27FC236}">
                <a16:creationId xmlns:a16="http://schemas.microsoft.com/office/drawing/2014/main" id="{09A57C45-5AE2-40A0-B683-83D642FD65F0}"/>
              </a:ext>
            </a:extLst>
          </p:cNvPr>
          <p:cNvSpPr>
            <a:spLocks noGrp="1"/>
          </p:cNvSpPr>
          <p:nvPr>
            <p:ph idx="1"/>
          </p:nvPr>
        </p:nvSpPr>
        <p:spPr/>
        <p:txBody>
          <a:bodyPr/>
          <a:lstStyle/>
          <a:p>
            <a:r>
              <a:rPr lang="en-US" dirty="0"/>
              <a:t>An honor code referral is part of a student’s educational records are protected by FERPA.</a:t>
            </a:r>
          </a:p>
          <a:p>
            <a:r>
              <a:rPr lang="en-US" dirty="0"/>
              <a:t>whose case is dismissed prior to resolution can be assured that no record is maintained OAI office.</a:t>
            </a:r>
            <a:endParaRPr lang="en-IN" dirty="0"/>
          </a:p>
        </p:txBody>
      </p:sp>
    </p:spTree>
    <p:extLst>
      <p:ext uri="{BB962C8B-B14F-4D97-AF65-F5344CB8AC3E}">
        <p14:creationId xmlns:p14="http://schemas.microsoft.com/office/powerpoint/2010/main" val="397617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A3DD476-7AC1-4544-B2AB-9136D3E2C022}"/>
              </a:ext>
            </a:extLst>
          </p:cNvPr>
          <p:cNvSpPr>
            <a:spLocks noGrp="1"/>
          </p:cNvSpPr>
          <p:nvPr>
            <p:ph type="title"/>
          </p:nvPr>
        </p:nvSpPr>
        <p:spPr/>
        <p:txBody>
          <a:bodyPr/>
          <a:lstStyle/>
          <a:p>
            <a:r>
              <a:rPr lang="en-US" altLang="ko-KR" dirty="0"/>
              <a:t>Conclusion </a:t>
            </a:r>
            <a:endParaRPr lang="ko-KR" altLang="en-US" dirty="0"/>
          </a:p>
        </p:txBody>
      </p:sp>
      <p:sp>
        <p:nvSpPr>
          <p:cNvPr id="3" name="내용 개체 틀 2">
            <a:extLst>
              <a:ext uri="{FF2B5EF4-FFF2-40B4-BE49-F238E27FC236}">
                <a16:creationId xmlns:a16="http://schemas.microsoft.com/office/drawing/2014/main" id="{9FFDDFFB-F4DB-4399-86C7-C75207B7A47E}"/>
              </a:ext>
            </a:extLst>
          </p:cNvPr>
          <p:cNvSpPr>
            <a:spLocks noGrp="1"/>
          </p:cNvSpPr>
          <p:nvPr>
            <p:ph idx="1"/>
          </p:nvPr>
        </p:nvSpPr>
        <p:spPr/>
        <p:txBody>
          <a:bodyPr/>
          <a:lstStyle/>
          <a:p>
            <a:pPr>
              <a:buFont typeface="Wingdings" panose="05000000000000000000" pitchFamily="2" charset="2"/>
              <a:buChar char="l"/>
            </a:pPr>
            <a:r>
              <a:rPr lang="en-US" altLang="ko-KR"/>
              <a:t>As a </a:t>
            </a:r>
            <a:r>
              <a:rPr lang="en-US" altLang="ko-KR" dirty="0"/>
              <a:t>George Mason Student, we should follow the rule of Mason’s Honor Code.</a:t>
            </a:r>
          </a:p>
          <a:p>
            <a:pPr>
              <a:buFont typeface="Wingdings" panose="05000000000000000000" pitchFamily="2" charset="2"/>
              <a:buChar char="l"/>
            </a:pPr>
            <a:endParaRPr lang="en-US" altLang="ko-KR" dirty="0"/>
          </a:p>
          <a:p>
            <a:pPr>
              <a:buFont typeface="Wingdings" panose="05000000000000000000" pitchFamily="2" charset="2"/>
              <a:buChar char="l"/>
            </a:pPr>
            <a:endParaRPr lang="en-US" altLang="ko-KR" dirty="0"/>
          </a:p>
          <a:p>
            <a:pPr>
              <a:buFont typeface="Wingdings" panose="05000000000000000000" pitchFamily="2" charset="2"/>
              <a:buChar char="l"/>
            </a:pPr>
            <a:r>
              <a:rPr lang="en-US" altLang="ko-KR" dirty="0"/>
              <a:t>Especially, we are international student, could be easily violate academic integrity in order to cultural reason, whether it is intended, or unintended.</a:t>
            </a:r>
          </a:p>
          <a:p>
            <a:pPr>
              <a:buFont typeface="Wingdings" panose="05000000000000000000" pitchFamily="2" charset="2"/>
              <a:buChar char="l"/>
            </a:pPr>
            <a:endParaRPr lang="en-US" altLang="ko-KR" dirty="0"/>
          </a:p>
          <a:p>
            <a:pPr>
              <a:buFont typeface="Wingdings" panose="05000000000000000000" pitchFamily="2" charset="2"/>
              <a:buChar char="l"/>
            </a:pPr>
            <a:endParaRPr lang="en-US" altLang="ko-KR" dirty="0"/>
          </a:p>
          <a:p>
            <a:pPr>
              <a:buFont typeface="Wingdings" panose="05000000000000000000" pitchFamily="2" charset="2"/>
              <a:buChar char="l"/>
            </a:pPr>
            <a:r>
              <a:rPr lang="en-US" altLang="ko-KR" dirty="0"/>
              <a:t>Check the Mason Honor Code, and ask for assistance.</a:t>
            </a:r>
            <a:endParaRPr lang="ko-KR" altLang="en-US" dirty="0"/>
          </a:p>
        </p:txBody>
      </p:sp>
    </p:spTree>
    <p:extLst>
      <p:ext uri="{BB962C8B-B14F-4D97-AF65-F5344CB8AC3E}">
        <p14:creationId xmlns:p14="http://schemas.microsoft.com/office/powerpoint/2010/main" val="16540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69FDE6-52CC-47D9-8418-3E434EA51F14}"/>
              </a:ext>
            </a:extLst>
          </p:cNvPr>
          <p:cNvSpPr>
            <a:spLocks noGrp="1"/>
          </p:cNvSpPr>
          <p:nvPr>
            <p:ph type="title"/>
          </p:nvPr>
        </p:nvSpPr>
        <p:spPr/>
        <p:txBody>
          <a:bodyPr/>
          <a:lstStyle/>
          <a:p>
            <a:r>
              <a:rPr lang="en-US" altLang="ko-KR" dirty="0"/>
              <a:t>references</a:t>
            </a:r>
            <a:endParaRPr lang="ko-KR" altLang="en-US" dirty="0"/>
          </a:p>
        </p:txBody>
      </p:sp>
      <p:sp>
        <p:nvSpPr>
          <p:cNvPr id="3" name="내용 개체 틀 2">
            <a:extLst>
              <a:ext uri="{FF2B5EF4-FFF2-40B4-BE49-F238E27FC236}">
                <a16:creationId xmlns:a16="http://schemas.microsoft.com/office/drawing/2014/main" id="{C31B5339-6C8C-4C89-B4B2-44642FAE4935}"/>
              </a:ext>
            </a:extLst>
          </p:cNvPr>
          <p:cNvSpPr>
            <a:spLocks noGrp="1"/>
          </p:cNvSpPr>
          <p:nvPr>
            <p:ph idx="1"/>
          </p:nvPr>
        </p:nvSpPr>
        <p:spPr/>
        <p:txBody>
          <a:bodyPr/>
          <a:lstStyle/>
          <a:p>
            <a:pPr marL="0" indent="0">
              <a:buNone/>
            </a:pPr>
            <a:r>
              <a:rPr lang="en-US" altLang="ko-KR" dirty="0"/>
              <a:t>[1] </a:t>
            </a:r>
            <a:r>
              <a:rPr lang="en-US" altLang="ko-KR" dirty="0" err="1"/>
              <a:t>Fass</a:t>
            </a:r>
            <a:r>
              <a:rPr lang="en-US" altLang="ko-KR" dirty="0"/>
              <a:t> - Holmes, Barry ; Journal of International Students, 2017, Vol.7(3), p.664-669 (</a:t>
            </a:r>
            <a:r>
              <a:rPr lang="en-US" altLang="ko-KR" dirty="0">
                <a:hlinkClick r:id="rId2"/>
              </a:rPr>
              <a:t>https://search.proquest.com/docview/1902047847?OpenUrlRefId=info:xri/sid:primo&amp;accountid=14541</a:t>
            </a:r>
            <a:r>
              <a:rPr lang="en-US" altLang="ko-KR" dirty="0"/>
              <a:t>)</a:t>
            </a:r>
          </a:p>
          <a:p>
            <a:pPr marL="0" indent="0">
              <a:buNone/>
            </a:pPr>
            <a:r>
              <a:rPr lang="en-US" altLang="ko-KR" dirty="0"/>
              <a:t>[2] Elizabeth Redden ; Cheating Across Cultures,  Inside Higher Ed (</a:t>
            </a:r>
            <a:r>
              <a:rPr lang="en-US" altLang="ko-KR" dirty="0">
                <a:hlinkClick r:id="rId3"/>
              </a:rPr>
              <a:t>https://www.insidehighered.com/news/2007/05/24/cheating-across-cultures</a:t>
            </a:r>
            <a:r>
              <a:rPr lang="en-US" altLang="ko-KR" dirty="0"/>
              <a:t>)</a:t>
            </a:r>
          </a:p>
          <a:p>
            <a:pPr marL="0" indent="0">
              <a:buNone/>
            </a:pPr>
            <a:r>
              <a:rPr lang="en-US" altLang="ko-KR" dirty="0"/>
              <a:t>[3] Korea without plagiarism criteria or search system ; Newspaper</a:t>
            </a:r>
          </a:p>
          <a:p>
            <a:pPr marL="0" indent="0">
              <a:buNone/>
            </a:pPr>
            <a:r>
              <a:rPr lang="en-US" altLang="ko-KR" dirty="0"/>
              <a:t>(</a:t>
            </a:r>
            <a:r>
              <a:rPr lang="en-US" altLang="ko-KR" dirty="0">
                <a:hlinkClick r:id="rId4"/>
              </a:rPr>
              <a:t>http://news.chosun.com/site/data/html_dir/2013/03/23/2013032300175.html</a:t>
            </a:r>
            <a:r>
              <a:rPr lang="en-US" altLang="ko-KR" dirty="0"/>
              <a:t>)</a:t>
            </a:r>
          </a:p>
          <a:p>
            <a:pPr marL="0" indent="0">
              <a:buNone/>
            </a:pPr>
            <a:r>
              <a:rPr lang="en-US" altLang="ko-KR" dirty="0"/>
              <a:t>[4] Office of Academic Integrity(</a:t>
            </a:r>
            <a:r>
              <a:rPr lang="en-US" altLang="ko-KR" dirty="0">
                <a:hlinkClick r:id="rId5"/>
              </a:rPr>
              <a:t>https://oai.gmu.edu/</a:t>
            </a:r>
            <a:r>
              <a:rPr lang="en-US" altLang="ko-KR" dirty="0"/>
              <a:t>)</a:t>
            </a:r>
          </a:p>
          <a:p>
            <a:pPr marL="0" indent="0">
              <a:buNone/>
            </a:pPr>
            <a:r>
              <a:rPr lang="en-US" altLang="ko-KR" dirty="0"/>
              <a:t>[5] George Mason University Honor Code 2018-2019 Final</a:t>
            </a:r>
          </a:p>
          <a:p>
            <a:pPr>
              <a:buFont typeface="Wingdings" panose="05000000000000000000" pitchFamily="2" charset="2"/>
              <a:buChar char="Ø"/>
            </a:pPr>
            <a:endParaRPr lang="en-US" altLang="ko-KR" dirty="0"/>
          </a:p>
          <a:p>
            <a:pPr>
              <a:buFont typeface="Wingdings" panose="05000000000000000000" pitchFamily="2" charset="2"/>
              <a:buChar char="Ø"/>
            </a:pPr>
            <a:endParaRPr lang="ko-KR" altLang="en-US" dirty="0"/>
          </a:p>
        </p:txBody>
      </p:sp>
    </p:spTree>
    <p:extLst>
      <p:ext uri="{BB962C8B-B14F-4D97-AF65-F5344CB8AC3E}">
        <p14:creationId xmlns:p14="http://schemas.microsoft.com/office/powerpoint/2010/main" val="225290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92349D-C16C-40F2-BF4A-A5F9836685D7}"/>
              </a:ext>
            </a:extLst>
          </p:cNvPr>
          <p:cNvSpPr>
            <a:spLocks noGrp="1"/>
          </p:cNvSpPr>
          <p:nvPr>
            <p:ph type="title"/>
          </p:nvPr>
        </p:nvSpPr>
        <p:spPr/>
        <p:txBody>
          <a:bodyPr/>
          <a:lstStyle/>
          <a:p>
            <a:r>
              <a:rPr lang="en-US" altLang="ko-KR" dirty="0"/>
              <a:t>What is this graph for?</a:t>
            </a:r>
            <a:endParaRPr lang="ko-KR" altLang="en-US" dirty="0"/>
          </a:p>
        </p:txBody>
      </p:sp>
      <p:pic>
        <p:nvPicPr>
          <p:cNvPr id="5" name="내용 개체 틀 4">
            <a:extLst>
              <a:ext uri="{FF2B5EF4-FFF2-40B4-BE49-F238E27FC236}">
                <a16:creationId xmlns:a16="http://schemas.microsoft.com/office/drawing/2014/main" id="{90EB8A21-2989-4396-A1F0-FA0256F966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211" y="2093976"/>
            <a:ext cx="10691578" cy="2917563"/>
          </a:xfrm>
        </p:spPr>
      </p:pic>
    </p:spTree>
    <p:extLst>
      <p:ext uri="{BB962C8B-B14F-4D97-AF65-F5344CB8AC3E}">
        <p14:creationId xmlns:p14="http://schemas.microsoft.com/office/powerpoint/2010/main" val="53655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F216E2-0148-4B5A-87EB-D5BE6008CFAA}"/>
              </a:ext>
            </a:extLst>
          </p:cNvPr>
          <p:cNvSpPr>
            <a:spLocks noGrp="1"/>
          </p:cNvSpPr>
          <p:nvPr>
            <p:ph type="title"/>
          </p:nvPr>
        </p:nvSpPr>
        <p:spPr/>
        <p:txBody>
          <a:bodyPr/>
          <a:lstStyle/>
          <a:p>
            <a:r>
              <a:rPr lang="en-US" altLang="ko-KR" dirty="0"/>
              <a:t>Why </a:t>
            </a:r>
            <a:r>
              <a:rPr lang="en-US" altLang="ko-KR" dirty="0" err="1"/>
              <a:t>aiv</a:t>
            </a:r>
            <a:r>
              <a:rPr lang="en-US" altLang="ko-KR" dirty="0"/>
              <a:t> occurs?</a:t>
            </a:r>
            <a:endParaRPr lang="ko-KR" altLang="en-US" dirty="0"/>
          </a:p>
        </p:txBody>
      </p:sp>
      <p:sp>
        <p:nvSpPr>
          <p:cNvPr id="3" name="내용 개체 틀 2">
            <a:extLst>
              <a:ext uri="{FF2B5EF4-FFF2-40B4-BE49-F238E27FC236}">
                <a16:creationId xmlns:a16="http://schemas.microsoft.com/office/drawing/2014/main" id="{956084B7-5837-4F8C-975B-91411B0BDD77}"/>
              </a:ext>
            </a:extLst>
          </p:cNvPr>
          <p:cNvSpPr>
            <a:spLocks noGrp="1"/>
          </p:cNvSpPr>
          <p:nvPr>
            <p:ph idx="1"/>
          </p:nvPr>
        </p:nvSpPr>
        <p:spPr/>
        <p:txBody>
          <a:bodyPr/>
          <a:lstStyle/>
          <a:p>
            <a:pPr>
              <a:buFont typeface="Wingdings" panose="05000000000000000000" pitchFamily="2" charset="2"/>
              <a:buChar char="l"/>
            </a:pPr>
            <a:r>
              <a:rPr lang="en-US" altLang="ko-KR" dirty="0"/>
              <a:t>Cultural influences can help students to cheat</a:t>
            </a:r>
          </a:p>
          <a:p>
            <a:pPr>
              <a:buFont typeface="Wingdings" panose="05000000000000000000" pitchFamily="2" charset="2"/>
              <a:buChar char="l"/>
            </a:pPr>
            <a:endParaRPr lang="en-US" altLang="ko-KR" dirty="0"/>
          </a:p>
          <a:p>
            <a:pPr>
              <a:buFont typeface="Wingdings" panose="05000000000000000000" pitchFamily="2" charset="2"/>
              <a:buChar char="l"/>
            </a:pPr>
            <a:r>
              <a:rPr lang="en-US" altLang="ko-KR" dirty="0"/>
              <a:t>Different concept of cheating</a:t>
            </a:r>
          </a:p>
          <a:p>
            <a:pPr>
              <a:buFont typeface="Wingdings" panose="05000000000000000000" pitchFamily="2" charset="2"/>
              <a:buChar char="l"/>
            </a:pPr>
            <a:endParaRPr lang="en-US" altLang="ko-KR" dirty="0"/>
          </a:p>
          <a:p>
            <a:pPr>
              <a:buFont typeface="Wingdings" panose="05000000000000000000" pitchFamily="2" charset="2"/>
              <a:buChar char="l"/>
            </a:pPr>
            <a:r>
              <a:rPr lang="en-US" altLang="ko-KR" dirty="0"/>
              <a:t>Annual rising of international student in USA </a:t>
            </a:r>
          </a:p>
          <a:p>
            <a:pPr marL="0" indent="0">
              <a:buNone/>
            </a:pPr>
            <a:r>
              <a:rPr lang="en-US" altLang="ko-KR" dirty="0"/>
              <a:t>=&gt; Academic misconduct incident rise</a:t>
            </a:r>
          </a:p>
        </p:txBody>
      </p:sp>
      <p:pic>
        <p:nvPicPr>
          <p:cNvPr id="6" name="그림 5">
            <a:extLst>
              <a:ext uri="{FF2B5EF4-FFF2-40B4-BE49-F238E27FC236}">
                <a16:creationId xmlns:a16="http://schemas.microsoft.com/office/drawing/2014/main" id="{8D2B2348-AB88-49F8-9A67-BCF82680793D}"/>
              </a:ext>
            </a:extLst>
          </p:cNvPr>
          <p:cNvPicPr>
            <a:picLocks noChangeAspect="1"/>
          </p:cNvPicPr>
          <p:nvPr/>
        </p:nvPicPr>
        <p:blipFill>
          <a:blip r:embed="rId2"/>
          <a:stretch>
            <a:fillRect/>
          </a:stretch>
        </p:blipFill>
        <p:spPr>
          <a:xfrm>
            <a:off x="7209409" y="2093976"/>
            <a:ext cx="3810000" cy="3810000"/>
          </a:xfrm>
          <a:prstGeom prst="rect">
            <a:avLst/>
          </a:prstGeom>
        </p:spPr>
      </p:pic>
    </p:spTree>
    <p:extLst>
      <p:ext uri="{BB962C8B-B14F-4D97-AF65-F5344CB8AC3E}">
        <p14:creationId xmlns:p14="http://schemas.microsoft.com/office/powerpoint/2010/main" val="74034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F1EEECB-FBB0-484D-935C-16726519DF13}"/>
              </a:ext>
            </a:extLst>
          </p:cNvPr>
          <p:cNvSpPr>
            <a:spLocks noGrp="1"/>
          </p:cNvSpPr>
          <p:nvPr>
            <p:ph type="title"/>
          </p:nvPr>
        </p:nvSpPr>
        <p:spPr/>
        <p:txBody>
          <a:bodyPr/>
          <a:lstStyle/>
          <a:p>
            <a:r>
              <a:rPr lang="en-US" altLang="ko-KR" dirty="0"/>
              <a:t>Western style of citing sources</a:t>
            </a:r>
            <a:endParaRPr lang="ko-KR" altLang="en-US" dirty="0"/>
          </a:p>
        </p:txBody>
      </p:sp>
      <p:sp>
        <p:nvSpPr>
          <p:cNvPr id="3" name="내용 개체 틀 2">
            <a:extLst>
              <a:ext uri="{FF2B5EF4-FFF2-40B4-BE49-F238E27FC236}">
                <a16:creationId xmlns:a16="http://schemas.microsoft.com/office/drawing/2014/main" id="{2EACF13B-4867-4ABC-954D-85BDE1F00792}"/>
              </a:ext>
            </a:extLst>
          </p:cNvPr>
          <p:cNvSpPr>
            <a:spLocks noGrp="1"/>
          </p:cNvSpPr>
          <p:nvPr>
            <p:ph idx="1"/>
          </p:nvPr>
        </p:nvSpPr>
        <p:spPr>
          <a:xfrm>
            <a:off x="1069848" y="2388092"/>
            <a:ext cx="10058400" cy="3784107"/>
          </a:xfrm>
        </p:spPr>
        <p:txBody>
          <a:bodyPr/>
          <a:lstStyle/>
          <a:p>
            <a:pPr>
              <a:buFont typeface="Wingdings" panose="05000000000000000000" pitchFamily="2" charset="2"/>
              <a:buChar char="l"/>
            </a:pPr>
            <a:r>
              <a:rPr lang="en-US" altLang="ko-KR" dirty="0"/>
              <a:t>Not the common citation rule in the world</a:t>
            </a:r>
          </a:p>
          <a:p>
            <a:pPr>
              <a:buFont typeface="Wingdings" panose="05000000000000000000" pitchFamily="2" charset="2"/>
              <a:buChar char="l"/>
            </a:pPr>
            <a:endParaRPr lang="en-US" altLang="ko-KR" dirty="0"/>
          </a:p>
          <a:p>
            <a:pPr>
              <a:buFont typeface="Wingdings" panose="05000000000000000000" pitchFamily="2" charset="2"/>
              <a:buChar char="l"/>
            </a:pPr>
            <a:r>
              <a:rPr lang="en-US" altLang="ko-KR" dirty="0"/>
              <a:t>Especially Asian students</a:t>
            </a:r>
          </a:p>
          <a:p>
            <a:pPr>
              <a:buFontTx/>
              <a:buChar char="-"/>
            </a:pPr>
            <a:r>
              <a:rPr lang="en-US" altLang="ko-KR" dirty="0"/>
              <a:t>Repeating textbook and professor’s word is sign of respect to the source of knowledge</a:t>
            </a:r>
          </a:p>
          <a:p>
            <a:pPr marL="0" indent="0">
              <a:buNone/>
            </a:pPr>
            <a:r>
              <a:rPr lang="en-US" altLang="ko-KR" dirty="0"/>
              <a:t> </a:t>
            </a:r>
          </a:p>
        </p:txBody>
      </p:sp>
    </p:spTree>
    <p:extLst>
      <p:ext uri="{BB962C8B-B14F-4D97-AF65-F5344CB8AC3E}">
        <p14:creationId xmlns:p14="http://schemas.microsoft.com/office/powerpoint/2010/main" val="199519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내용 개체 틀 8">
            <a:extLst>
              <a:ext uri="{FF2B5EF4-FFF2-40B4-BE49-F238E27FC236}">
                <a16:creationId xmlns:a16="http://schemas.microsoft.com/office/drawing/2014/main" id="{F546061D-0B60-43E1-84C1-C22AD0C56248}"/>
              </a:ext>
            </a:extLst>
          </p:cNvPr>
          <p:cNvPicPr>
            <a:picLocks noGrp="1" noChangeAspect="1"/>
          </p:cNvPicPr>
          <p:nvPr>
            <p:ph sz="half" idx="1"/>
          </p:nvPr>
        </p:nvPicPr>
        <p:blipFill>
          <a:blip r:embed="rId2"/>
          <a:stretch>
            <a:fillRect/>
          </a:stretch>
        </p:blipFill>
        <p:spPr>
          <a:xfrm>
            <a:off x="874445" y="0"/>
            <a:ext cx="5007006" cy="1808085"/>
          </a:xfrm>
          <a:prstGeom prst="rect">
            <a:avLst/>
          </a:prstGeom>
        </p:spPr>
      </p:pic>
      <p:sp>
        <p:nvSpPr>
          <p:cNvPr id="8" name="내용 개체 틀 7">
            <a:extLst>
              <a:ext uri="{FF2B5EF4-FFF2-40B4-BE49-F238E27FC236}">
                <a16:creationId xmlns:a16="http://schemas.microsoft.com/office/drawing/2014/main" id="{AA41496D-0CF6-427E-B1F1-98321953CB62}"/>
              </a:ext>
            </a:extLst>
          </p:cNvPr>
          <p:cNvSpPr>
            <a:spLocks noGrp="1"/>
          </p:cNvSpPr>
          <p:nvPr>
            <p:ph sz="half" idx="2"/>
          </p:nvPr>
        </p:nvSpPr>
        <p:spPr>
          <a:xfrm>
            <a:off x="6205491" y="1296140"/>
            <a:ext cx="5305285" cy="5007006"/>
          </a:xfrm>
        </p:spPr>
        <p:txBody>
          <a:bodyPr>
            <a:normAutofit/>
          </a:bodyPr>
          <a:lstStyle/>
          <a:p>
            <a:pPr>
              <a:buFont typeface="Wingdings" panose="05000000000000000000" pitchFamily="2" charset="2"/>
              <a:buChar char="l"/>
            </a:pPr>
            <a:r>
              <a:rPr lang="en-US" altLang="ko-KR" sz="2400" dirty="0"/>
              <a:t>Asian(ex. ROK)</a:t>
            </a:r>
          </a:p>
          <a:p>
            <a:pPr>
              <a:buFontTx/>
              <a:buChar char="-"/>
            </a:pPr>
            <a:r>
              <a:rPr lang="en-US" altLang="ko-KR" sz="2400" dirty="0"/>
              <a:t>Based on words, sentences similarity</a:t>
            </a:r>
          </a:p>
          <a:p>
            <a:pPr>
              <a:buFontTx/>
              <a:buChar char="-"/>
            </a:pPr>
            <a:r>
              <a:rPr lang="en-US" altLang="ko-KR" sz="2400" dirty="0"/>
              <a:t>No plagiarism search engine</a:t>
            </a:r>
          </a:p>
          <a:p>
            <a:pPr>
              <a:buFont typeface="Wingdings" panose="05000000000000000000" pitchFamily="2" charset="2"/>
              <a:buChar char="l"/>
            </a:pPr>
            <a:endParaRPr lang="en-US" altLang="ko-KR" sz="2400" dirty="0"/>
          </a:p>
          <a:p>
            <a:pPr>
              <a:buFont typeface="Wingdings" panose="05000000000000000000" pitchFamily="2" charset="2"/>
              <a:buChar char="l"/>
            </a:pPr>
            <a:r>
              <a:rPr lang="en-US" altLang="ko-KR" sz="2400" dirty="0"/>
              <a:t>USA</a:t>
            </a:r>
          </a:p>
          <a:p>
            <a:pPr>
              <a:buFontTx/>
              <a:buChar char="-"/>
            </a:pPr>
            <a:r>
              <a:rPr lang="en-US" altLang="ko-KR" sz="2400" dirty="0"/>
              <a:t>Based on context, content, main point similarity</a:t>
            </a:r>
          </a:p>
          <a:p>
            <a:pPr>
              <a:buFontTx/>
              <a:buChar char="-"/>
            </a:pPr>
            <a:r>
              <a:rPr lang="en-US" altLang="ko-KR" sz="2400" dirty="0"/>
              <a:t>Plenty of plagiarism search engine exists</a:t>
            </a:r>
            <a:endParaRPr lang="ko-KR" altLang="en-US" sz="2400" dirty="0"/>
          </a:p>
        </p:txBody>
      </p:sp>
      <p:pic>
        <p:nvPicPr>
          <p:cNvPr id="10" name="그림 9">
            <a:extLst>
              <a:ext uri="{FF2B5EF4-FFF2-40B4-BE49-F238E27FC236}">
                <a16:creationId xmlns:a16="http://schemas.microsoft.com/office/drawing/2014/main" id="{7C1799AB-7D8A-4660-B2C6-369E3EBF4D32}"/>
              </a:ext>
            </a:extLst>
          </p:cNvPr>
          <p:cNvPicPr>
            <a:picLocks noChangeAspect="1"/>
          </p:cNvPicPr>
          <p:nvPr/>
        </p:nvPicPr>
        <p:blipFill>
          <a:blip r:embed="rId3"/>
          <a:stretch>
            <a:fillRect/>
          </a:stretch>
        </p:blipFill>
        <p:spPr>
          <a:xfrm>
            <a:off x="1521196" y="1808085"/>
            <a:ext cx="3713504" cy="4811942"/>
          </a:xfrm>
          <a:prstGeom prst="rect">
            <a:avLst/>
          </a:prstGeom>
        </p:spPr>
      </p:pic>
    </p:spTree>
    <p:extLst>
      <p:ext uri="{BB962C8B-B14F-4D97-AF65-F5344CB8AC3E}">
        <p14:creationId xmlns:p14="http://schemas.microsoft.com/office/powerpoint/2010/main" val="276012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788CD3-66FF-4B96-BEC9-8889F3360E52}"/>
              </a:ext>
            </a:extLst>
          </p:cNvPr>
          <p:cNvSpPr>
            <a:spLocks noGrp="1"/>
          </p:cNvSpPr>
          <p:nvPr>
            <p:ph type="title"/>
          </p:nvPr>
        </p:nvSpPr>
        <p:spPr/>
        <p:txBody>
          <a:bodyPr/>
          <a:lstStyle/>
          <a:p>
            <a:r>
              <a:rPr lang="en-US" altLang="ko-KR" dirty="0"/>
              <a:t>Language barriers</a:t>
            </a:r>
            <a:endParaRPr lang="ko-KR" altLang="en-US" dirty="0"/>
          </a:p>
        </p:txBody>
      </p:sp>
      <p:sp>
        <p:nvSpPr>
          <p:cNvPr id="3" name="내용 개체 틀 2">
            <a:extLst>
              <a:ext uri="{FF2B5EF4-FFF2-40B4-BE49-F238E27FC236}">
                <a16:creationId xmlns:a16="http://schemas.microsoft.com/office/drawing/2014/main" id="{5A7C94E7-37B0-406D-86E0-70227FF52897}"/>
              </a:ext>
            </a:extLst>
          </p:cNvPr>
          <p:cNvSpPr>
            <a:spLocks noGrp="1"/>
          </p:cNvSpPr>
          <p:nvPr>
            <p:ph idx="1"/>
          </p:nvPr>
        </p:nvSpPr>
        <p:spPr>
          <a:xfrm>
            <a:off x="1069848" y="2139163"/>
            <a:ext cx="10058400" cy="4050792"/>
          </a:xfrm>
        </p:spPr>
        <p:txBody>
          <a:bodyPr/>
          <a:lstStyle/>
          <a:p>
            <a:pPr>
              <a:buFont typeface="Wingdings" panose="05000000000000000000" pitchFamily="2" charset="2"/>
              <a:buChar char="l"/>
            </a:pPr>
            <a:r>
              <a:rPr lang="en-US" altLang="ko-KR" dirty="0"/>
              <a:t>International student influenced by different teaching and learning styles</a:t>
            </a:r>
          </a:p>
          <a:p>
            <a:pPr>
              <a:buFontTx/>
              <a:buChar char="-"/>
            </a:pPr>
            <a:r>
              <a:rPr lang="en-US" altLang="ko-KR" dirty="0"/>
              <a:t>Do not make contact to faculty or other academic resources</a:t>
            </a:r>
          </a:p>
          <a:p>
            <a:pPr>
              <a:buFontTx/>
              <a:buChar char="-"/>
            </a:pPr>
            <a:r>
              <a:rPr lang="en-US" altLang="ko-KR" dirty="0"/>
              <a:t>Feel isolated</a:t>
            </a:r>
          </a:p>
          <a:p>
            <a:pPr>
              <a:buFont typeface="Wingdings" panose="05000000000000000000" pitchFamily="2" charset="2"/>
              <a:buChar char="l"/>
            </a:pPr>
            <a:endParaRPr lang="en-US" altLang="ko-KR" dirty="0"/>
          </a:p>
          <a:p>
            <a:pPr>
              <a:buFont typeface="Wingdings" panose="05000000000000000000" pitchFamily="2" charset="2"/>
              <a:buChar char="l"/>
            </a:pPr>
            <a:r>
              <a:rPr lang="en-US" altLang="ko-KR" dirty="0"/>
              <a:t>Students struggles to get high grade =&gt; Pressure</a:t>
            </a:r>
            <a:endParaRPr lang="ko-KR" altLang="en-US" dirty="0"/>
          </a:p>
        </p:txBody>
      </p:sp>
      <p:pic>
        <p:nvPicPr>
          <p:cNvPr id="4" name="그림 3">
            <a:extLst>
              <a:ext uri="{FF2B5EF4-FFF2-40B4-BE49-F238E27FC236}">
                <a16:creationId xmlns:a16="http://schemas.microsoft.com/office/drawing/2014/main" id="{3EAFBCE1-FEF0-4B0D-BA4C-FFCCA0733B80}"/>
              </a:ext>
            </a:extLst>
          </p:cNvPr>
          <p:cNvPicPr>
            <a:picLocks noChangeAspect="1"/>
          </p:cNvPicPr>
          <p:nvPr/>
        </p:nvPicPr>
        <p:blipFill>
          <a:blip r:embed="rId2"/>
          <a:stretch>
            <a:fillRect/>
          </a:stretch>
        </p:blipFill>
        <p:spPr>
          <a:xfrm>
            <a:off x="8416031" y="0"/>
            <a:ext cx="3775969" cy="2123983"/>
          </a:xfrm>
          <a:prstGeom prst="rect">
            <a:avLst/>
          </a:prstGeom>
        </p:spPr>
      </p:pic>
      <p:pic>
        <p:nvPicPr>
          <p:cNvPr id="5" name="그림 4">
            <a:extLst>
              <a:ext uri="{FF2B5EF4-FFF2-40B4-BE49-F238E27FC236}">
                <a16:creationId xmlns:a16="http://schemas.microsoft.com/office/drawing/2014/main" id="{994CCA27-78D5-4EA0-AA3D-30A7CA83920D}"/>
              </a:ext>
            </a:extLst>
          </p:cNvPr>
          <p:cNvPicPr>
            <a:picLocks noChangeAspect="1"/>
          </p:cNvPicPr>
          <p:nvPr/>
        </p:nvPicPr>
        <p:blipFill>
          <a:blip r:embed="rId3"/>
          <a:stretch>
            <a:fillRect/>
          </a:stretch>
        </p:blipFill>
        <p:spPr>
          <a:xfrm>
            <a:off x="7544725" y="3429000"/>
            <a:ext cx="4647275" cy="3087856"/>
          </a:xfrm>
          <a:prstGeom prst="rect">
            <a:avLst/>
          </a:prstGeom>
        </p:spPr>
      </p:pic>
    </p:spTree>
    <p:extLst>
      <p:ext uri="{BB962C8B-B14F-4D97-AF65-F5344CB8AC3E}">
        <p14:creationId xmlns:p14="http://schemas.microsoft.com/office/powerpoint/2010/main" val="234491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D0B9B54-80BF-474F-9D70-3FFDFEBDFE4E}"/>
              </a:ext>
            </a:extLst>
          </p:cNvPr>
          <p:cNvSpPr>
            <a:spLocks noGrp="1"/>
          </p:cNvSpPr>
          <p:nvPr>
            <p:ph type="title"/>
          </p:nvPr>
        </p:nvSpPr>
        <p:spPr/>
        <p:txBody>
          <a:bodyPr/>
          <a:lstStyle/>
          <a:p>
            <a:r>
              <a:rPr lang="en-US" altLang="ko-KR" dirty="0"/>
              <a:t>resolutions</a:t>
            </a:r>
            <a:endParaRPr lang="ko-KR" altLang="en-US" dirty="0"/>
          </a:p>
        </p:txBody>
      </p:sp>
      <p:sp>
        <p:nvSpPr>
          <p:cNvPr id="3" name="내용 개체 틀 2">
            <a:extLst>
              <a:ext uri="{FF2B5EF4-FFF2-40B4-BE49-F238E27FC236}">
                <a16:creationId xmlns:a16="http://schemas.microsoft.com/office/drawing/2014/main" id="{0224DD14-EBD9-4F76-B5C4-8DD85C134291}"/>
              </a:ext>
            </a:extLst>
          </p:cNvPr>
          <p:cNvSpPr>
            <a:spLocks noGrp="1"/>
          </p:cNvSpPr>
          <p:nvPr>
            <p:ph idx="1"/>
          </p:nvPr>
        </p:nvSpPr>
        <p:spPr/>
        <p:txBody>
          <a:bodyPr/>
          <a:lstStyle/>
          <a:p>
            <a:pPr>
              <a:buFont typeface="Wingdings" panose="05000000000000000000" pitchFamily="2" charset="2"/>
              <a:buChar char="l"/>
            </a:pPr>
            <a:r>
              <a:rPr lang="en-US" altLang="ko-KR" dirty="0"/>
              <a:t>Orientation</a:t>
            </a:r>
          </a:p>
          <a:p>
            <a:pPr>
              <a:buFontTx/>
              <a:buChar char="-"/>
            </a:pPr>
            <a:r>
              <a:rPr lang="en-US" altLang="ko-KR" dirty="0"/>
              <a:t>Send messages to international students</a:t>
            </a:r>
          </a:p>
          <a:p>
            <a:pPr>
              <a:buFontTx/>
              <a:buChar char="-"/>
            </a:pPr>
            <a:r>
              <a:rPr lang="en-US" altLang="ko-KR" dirty="0"/>
              <a:t>Point differences between their country throughout their college career.</a:t>
            </a:r>
          </a:p>
          <a:p>
            <a:pPr marL="0" indent="0">
              <a:buNone/>
            </a:pPr>
            <a:endParaRPr lang="en-US" altLang="ko-KR" dirty="0"/>
          </a:p>
          <a:p>
            <a:pPr>
              <a:buFont typeface="Wingdings" panose="05000000000000000000" pitchFamily="2" charset="2"/>
              <a:buChar char="l"/>
            </a:pPr>
            <a:r>
              <a:rPr lang="en-US" altLang="ko-KR" dirty="0"/>
              <a:t>Recruit international students</a:t>
            </a:r>
          </a:p>
          <a:p>
            <a:pPr>
              <a:buFontTx/>
              <a:buChar char="-"/>
            </a:pPr>
            <a:r>
              <a:rPr lang="en-US" altLang="ko-KR" dirty="0"/>
              <a:t>Support other international students who have questions</a:t>
            </a:r>
          </a:p>
          <a:p>
            <a:pPr>
              <a:buFontTx/>
              <a:buChar char="-"/>
            </a:pPr>
            <a:endParaRPr lang="en-US" altLang="ko-KR" dirty="0"/>
          </a:p>
          <a:p>
            <a:pPr>
              <a:buFont typeface="Wingdings" panose="05000000000000000000" pitchFamily="2" charset="2"/>
              <a:buChar char="l"/>
            </a:pPr>
            <a:r>
              <a:rPr lang="en-US" altLang="ko-KR" dirty="0">
                <a:solidFill>
                  <a:srgbClr val="FF0000"/>
                </a:solidFill>
              </a:rPr>
              <a:t>Student responsibility</a:t>
            </a:r>
          </a:p>
          <a:p>
            <a:pPr>
              <a:buFontTx/>
              <a:buChar char="-"/>
            </a:pPr>
            <a:r>
              <a:rPr lang="en-US" altLang="ko-KR" dirty="0"/>
              <a:t>Most important thing</a:t>
            </a:r>
          </a:p>
          <a:p>
            <a:pPr>
              <a:buFontTx/>
              <a:buChar char="-"/>
            </a:pPr>
            <a:endParaRPr lang="en-US" altLang="ko-KR" dirty="0"/>
          </a:p>
        </p:txBody>
      </p:sp>
      <p:pic>
        <p:nvPicPr>
          <p:cNvPr id="5" name="그림 4">
            <a:extLst>
              <a:ext uri="{FF2B5EF4-FFF2-40B4-BE49-F238E27FC236}">
                <a16:creationId xmlns:a16="http://schemas.microsoft.com/office/drawing/2014/main" id="{6833CBCC-E897-470E-8E56-92DE7021BDED}"/>
              </a:ext>
            </a:extLst>
          </p:cNvPr>
          <p:cNvPicPr>
            <a:picLocks noChangeAspect="1"/>
          </p:cNvPicPr>
          <p:nvPr/>
        </p:nvPicPr>
        <p:blipFill>
          <a:blip r:embed="rId2"/>
          <a:stretch>
            <a:fillRect/>
          </a:stretch>
        </p:blipFill>
        <p:spPr>
          <a:xfrm>
            <a:off x="7190912" y="1"/>
            <a:ext cx="5001087" cy="3021052"/>
          </a:xfrm>
          <a:prstGeom prst="rect">
            <a:avLst/>
          </a:prstGeom>
        </p:spPr>
      </p:pic>
      <p:pic>
        <p:nvPicPr>
          <p:cNvPr id="6" name="그림 5">
            <a:extLst>
              <a:ext uri="{FF2B5EF4-FFF2-40B4-BE49-F238E27FC236}">
                <a16:creationId xmlns:a16="http://schemas.microsoft.com/office/drawing/2014/main" id="{FB9A1BA9-CB91-418B-BAE1-2FB96C58EFE4}"/>
              </a:ext>
            </a:extLst>
          </p:cNvPr>
          <p:cNvPicPr>
            <a:picLocks noChangeAspect="1"/>
          </p:cNvPicPr>
          <p:nvPr/>
        </p:nvPicPr>
        <p:blipFill>
          <a:blip r:embed="rId3"/>
          <a:stretch>
            <a:fillRect/>
          </a:stretch>
        </p:blipFill>
        <p:spPr>
          <a:xfrm>
            <a:off x="8061664" y="3836948"/>
            <a:ext cx="4120274" cy="2750283"/>
          </a:xfrm>
          <a:prstGeom prst="rect">
            <a:avLst/>
          </a:prstGeom>
        </p:spPr>
      </p:pic>
    </p:spTree>
    <p:extLst>
      <p:ext uri="{BB962C8B-B14F-4D97-AF65-F5344CB8AC3E}">
        <p14:creationId xmlns:p14="http://schemas.microsoft.com/office/powerpoint/2010/main" val="276487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4BB1-DE49-46FE-A8DD-B8C30A6933FA}"/>
              </a:ext>
            </a:extLst>
          </p:cNvPr>
          <p:cNvSpPr>
            <a:spLocks noGrp="1"/>
          </p:cNvSpPr>
          <p:nvPr>
            <p:ph type="title"/>
          </p:nvPr>
        </p:nvSpPr>
        <p:spPr/>
        <p:txBody>
          <a:bodyPr/>
          <a:lstStyle/>
          <a:p>
            <a:r>
              <a:rPr lang="en-IN" dirty="0" err="1"/>
              <a:t>Honor</a:t>
            </a:r>
            <a:r>
              <a:rPr lang="en-IN" dirty="0"/>
              <a:t> Code Statement </a:t>
            </a:r>
          </a:p>
        </p:txBody>
      </p:sp>
      <p:sp>
        <p:nvSpPr>
          <p:cNvPr id="3" name="Content Placeholder 2">
            <a:extLst>
              <a:ext uri="{FF2B5EF4-FFF2-40B4-BE49-F238E27FC236}">
                <a16:creationId xmlns:a16="http://schemas.microsoft.com/office/drawing/2014/main" id="{BAC5CACC-30FB-4837-B008-DCEE4D4F41AD}"/>
              </a:ext>
            </a:extLst>
          </p:cNvPr>
          <p:cNvSpPr>
            <a:spLocks noGrp="1"/>
          </p:cNvSpPr>
          <p:nvPr>
            <p:ph idx="1"/>
          </p:nvPr>
        </p:nvSpPr>
        <p:spPr/>
        <p:txBody>
          <a:bodyPr/>
          <a:lstStyle/>
          <a:p>
            <a:r>
              <a:rPr lang="en-US" dirty="0"/>
              <a:t>To promote a stronger sense of mutual responsibility, respect, trust, and fairness among all members of the George Mason University Community and with the desire for greater academic and personal achievement, the student members of the university community, have set this Honor Code.</a:t>
            </a:r>
          </a:p>
          <a:p>
            <a:r>
              <a:rPr lang="en-US" dirty="0"/>
              <a:t>Student Members of the George Mason University community pledge not to cheat, plagiarize, steal, or lie in matters related to academic work.</a:t>
            </a:r>
            <a:endParaRPr lang="en-IN" dirty="0"/>
          </a:p>
        </p:txBody>
      </p:sp>
    </p:spTree>
    <p:extLst>
      <p:ext uri="{BB962C8B-B14F-4D97-AF65-F5344CB8AC3E}">
        <p14:creationId xmlns:p14="http://schemas.microsoft.com/office/powerpoint/2010/main" val="371323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22BC-2A9B-4620-A93F-7149B21E8CED}"/>
              </a:ext>
            </a:extLst>
          </p:cNvPr>
          <p:cNvSpPr>
            <a:spLocks noGrp="1"/>
          </p:cNvSpPr>
          <p:nvPr>
            <p:ph type="title"/>
          </p:nvPr>
        </p:nvSpPr>
        <p:spPr/>
        <p:txBody>
          <a:bodyPr/>
          <a:lstStyle/>
          <a:p>
            <a:r>
              <a:rPr lang="en-IN" dirty="0"/>
              <a:t>Cheating</a:t>
            </a:r>
          </a:p>
        </p:txBody>
      </p:sp>
      <p:sp>
        <p:nvSpPr>
          <p:cNvPr id="3" name="Content Placeholder 2">
            <a:extLst>
              <a:ext uri="{FF2B5EF4-FFF2-40B4-BE49-F238E27FC236}">
                <a16:creationId xmlns:a16="http://schemas.microsoft.com/office/drawing/2014/main" id="{9EFE02BA-0946-45D4-9DE3-E01358DC662A}"/>
              </a:ext>
            </a:extLst>
          </p:cNvPr>
          <p:cNvSpPr>
            <a:spLocks noGrp="1"/>
          </p:cNvSpPr>
          <p:nvPr>
            <p:ph idx="1"/>
          </p:nvPr>
        </p:nvSpPr>
        <p:spPr/>
        <p:txBody>
          <a:bodyPr/>
          <a:lstStyle/>
          <a:p>
            <a:r>
              <a:rPr lang="en-US" dirty="0"/>
              <a:t>Duplicate use of other student’s work.</a:t>
            </a:r>
          </a:p>
          <a:p>
            <a:r>
              <a:rPr lang="en-US" dirty="0"/>
              <a:t>Submission of another individual’s work.</a:t>
            </a:r>
          </a:p>
          <a:p>
            <a:r>
              <a:rPr lang="en-US" dirty="0"/>
              <a:t>Violation of course requirements regarding integrity.</a:t>
            </a:r>
          </a:p>
          <a:p>
            <a:r>
              <a:rPr lang="en-US" dirty="0"/>
              <a:t>Providing or attempting to benefit from unauthorized academic material.</a:t>
            </a:r>
          </a:p>
          <a:p>
            <a:endParaRPr lang="en-IN" dirty="0"/>
          </a:p>
        </p:txBody>
      </p:sp>
    </p:spTree>
    <p:extLst>
      <p:ext uri="{BB962C8B-B14F-4D97-AF65-F5344CB8AC3E}">
        <p14:creationId xmlns:p14="http://schemas.microsoft.com/office/powerpoint/2010/main" val="2949329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목판">
  <a:themeElements>
    <a:clrScheme name="목판">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목판">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목판">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TM03090434[[fn=목판]]</Template>
  <TotalTime>2874</TotalTime>
  <Words>731</Words>
  <Application>Microsoft Office PowerPoint</Application>
  <PresentationFormat>와이드스크린</PresentationFormat>
  <Paragraphs>98</Paragraphs>
  <Slides>19</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19</vt:i4>
      </vt:variant>
    </vt:vector>
  </HeadingPairs>
  <TitlesOfParts>
    <vt:vector size="23" baseType="lpstr">
      <vt:lpstr>Rockwell</vt:lpstr>
      <vt:lpstr>Rockwell Condensed</vt:lpstr>
      <vt:lpstr>Wingdings</vt:lpstr>
      <vt:lpstr>목판</vt:lpstr>
      <vt:lpstr>Academic Integrity for International students</vt:lpstr>
      <vt:lpstr>What is this graph for?</vt:lpstr>
      <vt:lpstr>Why aiv occurs?</vt:lpstr>
      <vt:lpstr>Western style of citing sources</vt:lpstr>
      <vt:lpstr>PowerPoint 프레젠테이션</vt:lpstr>
      <vt:lpstr>Language barriers</vt:lpstr>
      <vt:lpstr>resolutions</vt:lpstr>
      <vt:lpstr>Honor Code Statement </vt:lpstr>
      <vt:lpstr>Cheating</vt:lpstr>
      <vt:lpstr>Plagiarism</vt:lpstr>
      <vt:lpstr>Stealing</vt:lpstr>
      <vt:lpstr>Lying</vt:lpstr>
      <vt:lpstr>The Process and Resolution Options</vt:lpstr>
      <vt:lpstr>Prehearing Resolution </vt:lpstr>
      <vt:lpstr>Full Case Review. </vt:lpstr>
      <vt:lpstr>Sanctions Only Case Review</vt:lpstr>
      <vt:lpstr>Record Keeping and Reporting </vt:lpstr>
      <vt:lpstr>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Integrity</dc:title>
  <dc:creator>Kim Taeuk</dc:creator>
  <cp:lastModifiedBy>Kim Taeuk</cp:lastModifiedBy>
  <cp:revision>35</cp:revision>
  <dcterms:created xsi:type="dcterms:W3CDTF">2019-02-01T01:14:58Z</dcterms:created>
  <dcterms:modified xsi:type="dcterms:W3CDTF">2019-02-05T18:04:55Z</dcterms:modified>
</cp:coreProperties>
</file>